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0" r:id="rId2"/>
  </p:sldMasterIdLst>
  <p:notesMasterIdLst>
    <p:notesMasterId r:id="rId83"/>
  </p:notesMasterIdLst>
  <p:handoutMasterIdLst>
    <p:handoutMasterId r:id="rId84"/>
  </p:handoutMasterIdLst>
  <p:sldIdLst>
    <p:sldId id="1735" r:id="rId3"/>
    <p:sldId id="1736" r:id="rId4"/>
    <p:sldId id="1968" r:id="rId5"/>
    <p:sldId id="2120" r:id="rId6"/>
    <p:sldId id="2135" r:id="rId7"/>
    <p:sldId id="1963" r:id="rId8"/>
    <p:sldId id="2006" r:id="rId9"/>
    <p:sldId id="2196" r:id="rId10"/>
    <p:sldId id="2197" r:id="rId11"/>
    <p:sldId id="2138" r:id="rId12"/>
    <p:sldId id="2198" r:id="rId13"/>
    <p:sldId id="2202" r:id="rId14"/>
    <p:sldId id="2200" r:id="rId15"/>
    <p:sldId id="2199" r:id="rId16"/>
    <p:sldId id="2201" r:id="rId17"/>
    <p:sldId id="2203" r:id="rId18"/>
    <p:sldId id="2204" r:id="rId19"/>
    <p:sldId id="2205" r:id="rId20"/>
    <p:sldId id="2209" r:id="rId21"/>
    <p:sldId id="2206" r:id="rId22"/>
    <p:sldId id="2207" r:id="rId23"/>
    <p:sldId id="2208" r:id="rId24"/>
    <p:sldId id="2210" r:id="rId25"/>
    <p:sldId id="2243" r:id="rId26"/>
    <p:sldId id="2211" r:id="rId27"/>
    <p:sldId id="2212" r:id="rId28"/>
    <p:sldId id="2213" r:id="rId29"/>
    <p:sldId id="2214" r:id="rId30"/>
    <p:sldId id="2215" r:id="rId31"/>
    <p:sldId id="2216" r:id="rId32"/>
    <p:sldId id="2002" r:id="rId33"/>
    <p:sldId id="2139" r:id="rId34"/>
    <p:sldId id="2217" r:id="rId35"/>
    <p:sldId id="2097" r:id="rId36"/>
    <p:sldId id="2218" r:id="rId37"/>
    <p:sldId id="2219" r:id="rId38"/>
    <p:sldId id="2220" r:id="rId39"/>
    <p:sldId id="2083" r:id="rId40"/>
    <p:sldId id="2084" r:id="rId41"/>
    <p:sldId id="2142" r:id="rId42"/>
    <p:sldId id="2143" r:id="rId43"/>
    <p:sldId id="2144" r:id="rId44"/>
    <p:sldId id="2145" r:id="rId45"/>
    <p:sldId id="2129" r:id="rId46"/>
    <p:sldId id="2167" r:id="rId47"/>
    <p:sldId id="2192" r:id="rId48"/>
    <p:sldId id="2222" r:id="rId49"/>
    <p:sldId id="2225" r:id="rId50"/>
    <p:sldId id="2221" r:id="rId51"/>
    <p:sldId id="2181" r:id="rId52"/>
    <p:sldId id="2130" r:id="rId53"/>
    <p:sldId id="2223" r:id="rId54"/>
    <p:sldId id="2224" r:id="rId55"/>
    <p:sldId id="2153" r:id="rId56"/>
    <p:sldId id="2149" r:id="rId57"/>
    <p:sldId id="2154" r:id="rId58"/>
    <p:sldId id="2180" r:id="rId59"/>
    <p:sldId id="2159" r:id="rId60"/>
    <p:sldId id="2226" r:id="rId61"/>
    <p:sldId id="2227" r:id="rId62"/>
    <p:sldId id="2228" r:id="rId63"/>
    <p:sldId id="2229" r:id="rId64"/>
    <p:sldId id="2230" r:id="rId65"/>
    <p:sldId id="2231" r:id="rId66"/>
    <p:sldId id="2086" r:id="rId67"/>
    <p:sldId id="2087" r:id="rId68"/>
    <p:sldId id="2232" r:id="rId69"/>
    <p:sldId id="2233" r:id="rId70"/>
    <p:sldId id="2234" r:id="rId71"/>
    <p:sldId id="2235" r:id="rId72"/>
    <p:sldId id="2238" r:id="rId73"/>
    <p:sldId id="2178" r:id="rId74"/>
    <p:sldId id="2175" r:id="rId75"/>
    <p:sldId id="2236" r:id="rId76"/>
    <p:sldId id="2237" r:id="rId77"/>
    <p:sldId id="2239" r:id="rId78"/>
    <p:sldId id="2240" r:id="rId79"/>
    <p:sldId id="2241" r:id="rId80"/>
    <p:sldId id="2242" r:id="rId81"/>
    <p:sldId id="1701" r:id="rId8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A"/>
    <a:srgbClr val="CBCDD3"/>
    <a:srgbClr val="00B0F0"/>
    <a:srgbClr val="C7402B"/>
    <a:srgbClr val="713346"/>
    <a:srgbClr val="326CE5"/>
    <a:srgbClr val="B4F2C9"/>
    <a:srgbClr val="F47C30"/>
    <a:srgbClr val="92D3DF"/>
    <a:srgbClr val="D8E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06" autoAdjust="0"/>
    <p:restoredTop sz="95067" autoAdjust="0"/>
  </p:normalViewPr>
  <p:slideViewPr>
    <p:cSldViewPr>
      <p:cViewPr varScale="1">
        <p:scale>
          <a:sx n="90" d="100"/>
          <a:sy n="90" d="100"/>
        </p:scale>
        <p:origin x="762" y="66"/>
      </p:cViewPr>
      <p:guideLst>
        <p:guide orient="horz" pos="1620"/>
        <p:guide pos="2880"/>
      </p:guideLst>
    </p:cSldViewPr>
  </p:slideViewPr>
  <p:outlineViewPr>
    <p:cViewPr>
      <p:scale>
        <a:sx n="33" d="100"/>
        <a:sy n="33" d="100"/>
      </p:scale>
      <p:origin x="0" y="-3869"/>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11-Jan-21</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11-Jan-21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F4A70-5FAD-49CA-80C6-F51B4C978A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750" y="0"/>
            <a:ext cx="9142249"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Tree>
    <p:extLst>
      <p:ext uri="{BB962C8B-B14F-4D97-AF65-F5344CB8AC3E}">
        <p14:creationId xmlns:p14="http://schemas.microsoft.com/office/powerpoint/2010/main" val="15126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87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3731919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97704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383857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3203240"/>
          </a:xfrm>
          <a:prstGeom prst="rect">
            <a:avLst/>
          </a:prstGeom>
        </p:spPr>
      </p:pic>
    </p:spTree>
    <p:extLst>
      <p:ext uri="{BB962C8B-B14F-4D97-AF65-F5344CB8AC3E}">
        <p14:creationId xmlns:p14="http://schemas.microsoft.com/office/powerpoint/2010/main" val="45274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32946"/>
          </a:xfrm>
          <a:prstGeom prst="rect">
            <a:avLst/>
          </a:prstGeom>
        </p:spPr>
      </p:pic>
    </p:spTree>
    <p:extLst>
      <p:ext uri="{BB962C8B-B14F-4D97-AF65-F5344CB8AC3E}">
        <p14:creationId xmlns:p14="http://schemas.microsoft.com/office/powerpoint/2010/main" val="4033323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252233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55895"/>
          </a:xfrm>
          <a:prstGeom prst="rect">
            <a:avLst/>
          </a:prstGeom>
        </p:spPr>
      </p:pic>
    </p:spTree>
    <p:extLst>
      <p:ext uri="{BB962C8B-B14F-4D97-AF65-F5344CB8AC3E}">
        <p14:creationId xmlns:p14="http://schemas.microsoft.com/office/powerpoint/2010/main" val="2139948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47CB51-5B72-4A0F-A408-5301574EC5F6}"/>
              </a:ext>
            </a:extLst>
          </p:cNvPr>
          <p:cNvSpPr/>
          <p:nvPr userDrawn="1"/>
        </p:nvSpPr>
        <p:spPr>
          <a:xfrm>
            <a:off x="0" y="0"/>
            <a:ext cx="9144000" cy="321982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192B7A4-A805-4BC5-9968-192D8B8A4103}"/>
              </a:ext>
            </a:extLst>
          </p:cNvPr>
          <p:cNvSpPr/>
          <p:nvPr userDrawn="1"/>
        </p:nvSpPr>
        <p:spPr>
          <a:xfrm rot="1171162">
            <a:off x="4586766" y="-796928"/>
            <a:ext cx="5799197" cy="3241009"/>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14776B8-7B03-4505-AEDF-84602B300845}"/>
              </a:ext>
            </a:extLst>
          </p:cNvPr>
          <p:cNvSpPr/>
          <p:nvPr userDrawn="1"/>
        </p:nvSpPr>
        <p:spPr>
          <a:xfrm>
            <a:off x="7711986" y="2252610"/>
            <a:ext cx="870719" cy="739880"/>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2">
            <a:extLst>
              <a:ext uri="{FF2B5EF4-FFF2-40B4-BE49-F238E27FC236}">
                <a16:creationId xmlns:a16="http://schemas.microsoft.com/office/drawing/2014/main" id="{C8306C14-4AE4-4B0C-9BF0-7AD54AAF7134}"/>
              </a:ext>
            </a:extLst>
          </p:cNvPr>
          <p:cNvSpPr/>
          <p:nvPr userDrawn="1"/>
        </p:nvSpPr>
        <p:spPr>
          <a:xfrm>
            <a:off x="3856036" y="1490092"/>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2">
            <a:extLst>
              <a:ext uri="{FF2B5EF4-FFF2-40B4-BE49-F238E27FC236}">
                <a16:creationId xmlns:a16="http://schemas.microsoft.com/office/drawing/2014/main" id="{9D3954BD-C8A0-4E3D-9812-39823FE08461}"/>
              </a:ext>
            </a:extLst>
          </p:cNvPr>
          <p:cNvSpPr/>
          <p:nvPr userDrawn="1"/>
        </p:nvSpPr>
        <p:spPr>
          <a:xfrm>
            <a:off x="0" y="915566"/>
            <a:ext cx="4598447" cy="2304256"/>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50CFDA">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
        <p:nvSpPr>
          <p:cNvPr id="14" name="Oval 13">
            <a:extLst>
              <a:ext uri="{FF2B5EF4-FFF2-40B4-BE49-F238E27FC236}">
                <a16:creationId xmlns:a16="http://schemas.microsoft.com/office/drawing/2014/main" id="{5202F465-B922-4840-91F9-FFFFA705B82A}"/>
              </a:ext>
            </a:extLst>
          </p:cNvPr>
          <p:cNvSpPr/>
          <p:nvPr userDrawn="1"/>
        </p:nvSpPr>
        <p:spPr>
          <a:xfrm rot="20811734">
            <a:off x="1101866" y="-505507"/>
            <a:ext cx="4958858" cy="2771367"/>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0476227-494F-42E1-96DC-952D075A16CE}"/>
              </a:ext>
            </a:extLst>
          </p:cNvPr>
          <p:cNvGrpSpPr/>
          <p:nvPr userDrawn="1"/>
        </p:nvGrpSpPr>
        <p:grpSpPr>
          <a:xfrm>
            <a:off x="4023267" y="848657"/>
            <a:ext cx="643652" cy="520445"/>
            <a:chOff x="-2605087" y="5451475"/>
            <a:chExt cx="1443038" cy="1166813"/>
          </a:xfrm>
        </p:grpSpPr>
        <p:sp>
          <p:nvSpPr>
            <p:cNvPr id="20" name="Freeform 66">
              <a:extLst>
                <a:ext uri="{FF2B5EF4-FFF2-40B4-BE49-F238E27FC236}">
                  <a16:creationId xmlns:a16="http://schemas.microsoft.com/office/drawing/2014/main" id="{462513F3-CBAC-4CA9-AAD8-691FC0CD3513}"/>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7">
              <a:extLst>
                <a:ext uri="{FF2B5EF4-FFF2-40B4-BE49-F238E27FC236}">
                  <a16:creationId xmlns:a16="http://schemas.microsoft.com/office/drawing/2014/main" id="{82EC3BA1-F8C5-49FE-8546-69028D81D89A}"/>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8">
              <a:extLst>
                <a:ext uri="{FF2B5EF4-FFF2-40B4-BE49-F238E27FC236}">
                  <a16:creationId xmlns:a16="http://schemas.microsoft.com/office/drawing/2014/main" id="{C23066F0-F745-469C-BC9D-ACC22DB5345D}"/>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8F5D42B7-6F58-4F19-82B4-000C22B8AD14}"/>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0">
              <a:extLst>
                <a:ext uri="{FF2B5EF4-FFF2-40B4-BE49-F238E27FC236}">
                  <a16:creationId xmlns:a16="http://schemas.microsoft.com/office/drawing/2014/main" id="{347635F5-D7E3-4AB8-BDDD-4298435256CC}"/>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71">
              <a:extLst>
                <a:ext uri="{FF2B5EF4-FFF2-40B4-BE49-F238E27FC236}">
                  <a16:creationId xmlns:a16="http://schemas.microsoft.com/office/drawing/2014/main" id="{780A6355-C2FC-49AC-8405-FA5F07B8F5AD}"/>
                </a:ext>
              </a:extLst>
            </p:cNvPr>
            <p:cNvSpPr>
              <a:spLocks noChangeShapeType="1"/>
            </p:cNvSpPr>
            <p:nvPr userDrawn="1"/>
          </p:nvSpPr>
          <p:spPr bwMode="auto">
            <a:xfrm>
              <a:off x="-2097087" y="6226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2">
              <a:extLst>
                <a:ext uri="{FF2B5EF4-FFF2-40B4-BE49-F238E27FC236}">
                  <a16:creationId xmlns:a16="http://schemas.microsoft.com/office/drawing/2014/main" id="{B7320414-5AF6-435B-BC36-E88DF84A8DCC}"/>
                </a:ext>
              </a:extLst>
            </p:cNvPr>
            <p:cNvSpPr>
              <a:spLocks/>
            </p:cNvSpPr>
            <p:nvPr userDrawn="1"/>
          </p:nvSpPr>
          <p:spPr bwMode="auto">
            <a:xfrm>
              <a:off x="-2292350" y="5983288"/>
              <a:ext cx="384175" cy="206375"/>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3">
              <a:extLst>
                <a:ext uri="{FF2B5EF4-FFF2-40B4-BE49-F238E27FC236}">
                  <a16:creationId xmlns:a16="http://schemas.microsoft.com/office/drawing/2014/main" id="{35466A90-D441-4FF7-86CD-3C73855451F0}"/>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4">
              <a:extLst>
                <a:ext uri="{FF2B5EF4-FFF2-40B4-BE49-F238E27FC236}">
                  <a16:creationId xmlns:a16="http://schemas.microsoft.com/office/drawing/2014/main" id="{05C19D74-F51F-43B3-9498-315001711A4E}"/>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5">
              <a:extLst>
                <a:ext uri="{FF2B5EF4-FFF2-40B4-BE49-F238E27FC236}">
                  <a16:creationId xmlns:a16="http://schemas.microsoft.com/office/drawing/2014/main" id="{6A9A98E1-8223-45C9-8362-4A6705F3A18D}"/>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6">
              <a:extLst>
                <a:ext uri="{FF2B5EF4-FFF2-40B4-BE49-F238E27FC236}">
                  <a16:creationId xmlns:a16="http://schemas.microsoft.com/office/drawing/2014/main" id="{7E154100-AE73-433E-B735-ABDA5FBAE5F5}"/>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7">
              <a:extLst>
                <a:ext uri="{FF2B5EF4-FFF2-40B4-BE49-F238E27FC236}">
                  <a16:creationId xmlns:a16="http://schemas.microsoft.com/office/drawing/2014/main" id="{F36752FC-707D-4140-9436-5EBAD5AEA446}"/>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8">
              <a:extLst>
                <a:ext uri="{FF2B5EF4-FFF2-40B4-BE49-F238E27FC236}">
                  <a16:creationId xmlns:a16="http://schemas.microsoft.com/office/drawing/2014/main" id="{4F16A205-5674-4632-AAAF-98FDB9B365DC}"/>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0">
              <a:extLst>
                <a:ext uri="{FF2B5EF4-FFF2-40B4-BE49-F238E27FC236}">
                  <a16:creationId xmlns:a16="http://schemas.microsoft.com/office/drawing/2014/main" id="{E93E9602-4AE8-4608-9D1E-9E8B54634DFA}"/>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solidFill>
              <a:srgbClr val="548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1">
              <a:extLst>
                <a:ext uri="{FF2B5EF4-FFF2-40B4-BE49-F238E27FC236}">
                  <a16:creationId xmlns:a16="http://schemas.microsoft.com/office/drawing/2014/main" id="{B675553D-9092-4022-8920-F84F3CDD7731}"/>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4C051FFF-438C-49AC-B1BB-B6102E8D4A74}"/>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3">
              <a:extLst>
                <a:ext uri="{FF2B5EF4-FFF2-40B4-BE49-F238E27FC236}">
                  <a16:creationId xmlns:a16="http://schemas.microsoft.com/office/drawing/2014/main" id="{158F1BA5-0ED1-4F16-8026-377C4ED5EA81}"/>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4">
              <a:extLst>
                <a:ext uri="{FF2B5EF4-FFF2-40B4-BE49-F238E27FC236}">
                  <a16:creationId xmlns:a16="http://schemas.microsoft.com/office/drawing/2014/main" id="{28096E8C-DF51-4C56-AAE0-61DC40460E42}"/>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F4C94406-C9D7-4929-B1BC-82B23595A22D}"/>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solidFill>
              <a:srgbClr val="556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6">
              <a:extLst>
                <a:ext uri="{FF2B5EF4-FFF2-40B4-BE49-F238E27FC236}">
                  <a16:creationId xmlns:a16="http://schemas.microsoft.com/office/drawing/2014/main" id="{E1F83C84-DA57-4CD8-B1B6-3CEC4D797B63}"/>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solidFill>
              <a:srgbClr val="DCF1EC"/>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7">
              <a:extLst>
                <a:ext uri="{FF2B5EF4-FFF2-40B4-BE49-F238E27FC236}">
                  <a16:creationId xmlns:a16="http://schemas.microsoft.com/office/drawing/2014/main" id="{17AA3A10-7070-4299-8F45-B7736664B111}"/>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8">
              <a:extLst>
                <a:ext uri="{FF2B5EF4-FFF2-40B4-BE49-F238E27FC236}">
                  <a16:creationId xmlns:a16="http://schemas.microsoft.com/office/drawing/2014/main" id="{3C1347D1-E8D9-470E-BD73-38B336602D25}"/>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89">
              <a:extLst>
                <a:ext uri="{FF2B5EF4-FFF2-40B4-BE49-F238E27FC236}">
                  <a16:creationId xmlns:a16="http://schemas.microsoft.com/office/drawing/2014/main" id="{DE630064-3DB9-4CA1-8157-245BB42EAF23}"/>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noFill/>
            <a:ln w="20638">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0">
              <a:extLst>
                <a:ext uri="{FF2B5EF4-FFF2-40B4-BE49-F238E27FC236}">
                  <a16:creationId xmlns:a16="http://schemas.microsoft.com/office/drawing/2014/main" id="{D737417D-408A-467A-8BF2-59ACD603EF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91">
              <a:extLst>
                <a:ext uri="{FF2B5EF4-FFF2-40B4-BE49-F238E27FC236}">
                  <a16:creationId xmlns:a16="http://schemas.microsoft.com/office/drawing/2014/main" id="{B6FD123A-93DF-432F-9F02-94666059A03A}"/>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2">
              <a:extLst>
                <a:ext uri="{FF2B5EF4-FFF2-40B4-BE49-F238E27FC236}">
                  <a16:creationId xmlns:a16="http://schemas.microsoft.com/office/drawing/2014/main" id="{C2568B68-A019-4231-86EC-18F78111453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93">
              <a:extLst>
                <a:ext uri="{FF2B5EF4-FFF2-40B4-BE49-F238E27FC236}">
                  <a16:creationId xmlns:a16="http://schemas.microsoft.com/office/drawing/2014/main" id="{A38532CC-A69D-4B46-93F3-92B90F31565B}"/>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4">
              <a:extLst>
                <a:ext uri="{FF2B5EF4-FFF2-40B4-BE49-F238E27FC236}">
                  <a16:creationId xmlns:a16="http://schemas.microsoft.com/office/drawing/2014/main" id="{968DB4A4-6D30-42C9-B709-70F2327D3A18}"/>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5">
              <a:extLst>
                <a:ext uri="{FF2B5EF4-FFF2-40B4-BE49-F238E27FC236}">
                  <a16:creationId xmlns:a16="http://schemas.microsoft.com/office/drawing/2014/main" id="{DDAF2027-56A1-4D06-87D2-64711619B201}"/>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6">
              <a:extLst>
                <a:ext uri="{FF2B5EF4-FFF2-40B4-BE49-F238E27FC236}">
                  <a16:creationId xmlns:a16="http://schemas.microsoft.com/office/drawing/2014/main" id="{0444C723-A16A-4076-B24F-871F50A35187}"/>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7">
              <a:extLst>
                <a:ext uri="{FF2B5EF4-FFF2-40B4-BE49-F238E27FC236}">
                  <a16:creationId xmlns:a16="http://schemas.microsoft.com/office/drawing/2014/main" id="{A4450A6B-3694-4D37-B744-2D8E1CB99C6F}"/>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98">
              <a:extLst>
                <a:ext uri="{FF2B5EF4-FFF2-40B4-BE49-F238E27FC236}">
                  <a16:creationId xmlns:a16="http://schemas.microsoft.com/office/drawing/2014/main" id="{AEE8EBF5-EC06-4A7E-AAAD-A5CFCBB99513}"/>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9">
              <a:extLst>
                <a:ext uri="{FF2B5EF4-FFF2-40B4-BE49-F238E27FC236}">
                  <a16:creationId xmlns:a16="http://schemas.microsoft.com/office/drawing/2014/main" id="{A40B26A5-960A-49D2-B8F3-68C1920BBB73}"/>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D0A64A2F-B00A-464A-8E2B-F48E61B77913}"/>
              </a:ext>
            </a:extLst>
          </p:cNvPr>
          <p:cNvGrpSpPr/>
          <p:nvPr userDrawn="1"/>
        </p:nvGrpSpPr>
        <p:grpSpPr>
          <a:xfrm rot="20150758">
            <a:off x="6433039" y="-433644"/>
            <a:ext cx="1509308" cy="1589989"/>
            <a:chOff x="-612775" y="963613"/>
            <a:chExt cx="3444876" cy="3629025"/>
          </a:xfrm>
        </p:grpSpPr>
        <p:sp>
          <p:nvSpPr>
            <p:cNvPr id="54" name="Freeform 5">
              <a:extLst>
                <a:ext uri="{FF2B5EF4-FFF2-40B4-BE49-F238E27FC236}">
                  <a16:creationId xmlns:a16="http://schemas.microsoft.com/office/drawing/2014/main" id="{70038CCE-4599-4319-88C5-9EC55AA0C7A8}"/>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5" name="Freeform 6">
              <a:extLst>
                <a:ext uri="{FF2B5EF4-FFF2-40B4-BE49-F238E27FC236}">
                  <a16:creationId xmlns:a16="http://schemas.microsoft.com/office/drawing/2014/main" id="{9FF3ADFD-32BC-4676-BE36-9BA9324014E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6" name="Freeform 7">
              <a:extLst>
                <a:ext uri="{FF2B5EF4-FFF2-40B4-BE49-F238E27FC236}">
                  <a16:creationId xmlns:a16="http://schemas.microsoft.com/office/drawing/2014/main" id="{136DC903-7AC7-4FF3-9DD3-3FAE5EA51C2A}"/>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7" name="Freeform 8">
              <a:extLst>
                <a:ext uri="{FF2B5EF4-FFF2-40B4-BE49-F238E27FC236}">
                  <a16:creationId xmlns:a16="http://schemas.microsoft.com/office/drawing/2014/main" id="{7FF7B148-8800-4EBA-817E-C0E5DD817E57}"/>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8" name="Freeform 9">
              <a:extLst>
                <a:ext uri="{FF2B5EF4-FFF2-40B4-BE49-F238E27FC236}">
                  <a16:creationId xmlns:a16="http://schemas.microsoft.com/office/drawing/2014/main" id="{238E3D90-B243-4981-84C4-B028F0091E80}"/>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9" name="Freeform 10">
              <a:extLst>
                <a:ext uri="{FF2B5EF4-FFF2-40B4-BE49-F238E27FC236}">
                  <a16:creationId xmlns:a16="http://schemas.microsoft.com/office/drawing/2014/main" id="{9B12E47F-2FA7-4785-9DB4-B83A1E64E21B}"/>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0" name="Freeform 11">
              <a:extLst>
                <a:ext uri="{FF2B5EF4-FFF2-40B4-BE49-F238E27FC236}">
                  <a16:creationId xmlns:a16="http://schemas.microsoft.com/office/drawing/2014/main" id="{8039B3D8-EA70-4A75-9C12-0A323E2E4886}"/>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1" name="Freeform 12">
              <a:extLst>
                <a:ext uri="{FF2B5EF4-FFF2-40B4-BE49-F238E27FC236}">
                  <a16:creationId xmlns:a16="http://schemas.microsoft.com/office/drawing/2014/main" id="{E3F6A720-B54D-41E0-8C96-A32F4E1C18D2}"/>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2" name="Freeform 13">
              <a:extLst>
                <a:ext uri="{FF2B5EF4-FFF2-40B4-BE49-F238E27FC236}">
                  <a16:creationId xmlns:a16="http://schemas.microsoft.com/office/drawing/2014/main" id="{1C5062A7-B836-49EE-B122-440BB9CE43B7}"/>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3" name="Freeform 14">
              <a:extLst>
                <a:ext uri="{FF2B5EF4-FFF2-40B4-BE49-F238E27FC236}">
                  <a16:creationId xmlns:a16="http://schemas.microsoft.com/office/drawing/2014/main" id="{7F26F4D5-25E6-4EE0-AAA1-7012D5D405F5}"/>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4" name="Freeform 15">
              <a:extLst>
                <a:ext uri="{FF2B5EF4-FFF2-40B4-BE49-F238E27FC236}">
                  <a16:creationId xmlns:a16="http://schemas.microsoft.com/office/drawing/2014/main" id="{7025C30A-7589-4D37-9329-CCE1847EC53D}"/>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65" name="Group 64">
            <a:extLst>
              <a:ext uri="{FF2B5EF4-FFF2-40B4-BE49-F238E27FC236}">
                <a16:creationId xmlns:a16="http://schemas.microsoft.com/office/drawing/2014/main" id="{42118873-60F4-4B72-A98C-FE3D5A1F0F79}"/>
              </a:ext>
            </a:extLst>
          </p:cNvPr>
          <p:cNvGrpSpPr/>
          <p:nvPr userDrawn="1"/>
        </p:nvGrpSpPr>
        <p:grpSpPr>
          <a:xfrm>
            <a:off x="-71372" y="1448553"/>
            <a:ext cx="1973242" cy="1548323"/>
            <a:chOff x="-1245295" y="2706005"/>
            <a:chExt cx="3494385" cy="2741903"/>
          </a:xfrm>
        </p:grpSpPr>
        <p:sp>
          <p:nvSpPr>
            <p:cNvPr id="66" name="Oval 65">
              <a:extLst>
                <a:ext uri="{FF2B5EF4-FFF2-40B4-BE49-F238E27FC236}">
                  <a16:creationId xmlns:a16="http://schemas.microsoft.com/office/drawing/2014/main" id="{E2F277B4-826F-4793-9697-F149E3319C65}"/>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7" name="Group 18">
              <a:extLst>
                <a:ext uri="{FF2B5EF4-FFF2-40B4-BE49-F238E27FC236}">
                  <a16:creationId xmlns:a16="http://schemas.microsoft.com/office/drawing/2014/main" id="{91DCBBC9-D7A2-43B6-B56C-2C8C53F3EFB7}"/>
                </a:ext>
              </a:extLst>
            </p:cNvPr>
            <p:cNvGrpSpPr>
              <a:grpSpLocks noChangeAspect="1"/>
            </p:cNvGrpSpPr>
            <p:nvPr/>
          </p:nvGrpSpPr>
          <p:grpSpPr bwMode="auto">
            <a:xfrm>
              <a:off x="-407858" y="2706005"/>
              <a:ext cx="2656948" cy="2101055"/>
              <a:chOff x="1427" y="471"/>
              <a:chExt cx="2906" cy="2298"/>
            </a:xfrm>
          </p:grpSpPr>
          <p:sp>
            <p:nvSpPr>
              <p:cNvPr id="68" name="Freeform 19">
                <a:extLst>
                  <a:ext uri="{FF2B5EF4-FFF2-40B4-BE49-F238E27FC236}">
                    <a16:creationId xmlns:a16="http://schemas.microsoft.com/office/drawing/2014/main" id="{D5B9B7AB-A50C-4304-B537-E1C05C90983C}"/>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69" name="Freeform 20">
                <a:extLst>
                  <a:ext uri="{FF2B5EF4-FFF2-40B4-BE49-F238E27FC236}">
                    <a16:creationId xmlns:a16="http://schemas.microsoft.com/office/drawing/2014/main" id="{B73B543C-ACD0-40F9-93A5-501E51FC5036}"/>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0" name="Freeform 21">
                <a:extLst>
                  <a:ext uri="{FF2B5EF4-FFF2-40B4-BE49-F238E27FC236}">
                    <a16:creationId xmlns:a16="http://schemas.microsoft.com/office/drawing/2014/main" id="{D1B74C19-9024-4C75-B7A4-D5EA547DAD97}"/>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1" name="Freeform 22">
                <a:extLst>
                  <a:ext uri="{FF2B5EF4-FFF2-40B4-BE49-F238E27FC236}">
                    <a16:creationId xmlns:a16="http://schemas.microsoft.com/office/drawing/2014/main" id="{9823B90E-6F7C-454C-932E-B76E5A92BEBC}"/>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2" name="Freeform 23">
                <a:extLst>
                  <a:ext uri="{FF2B5EF4-FFF2-40B4-BE49-F238E27FC236}">
                    <a16:creationId xmlns:a16="http://schemas.microsoft.com/office/drawing/2014/main" id="{59968974-DBB5-4E83-9EAD-223C874B9DC1}"/>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grpSp>
        <p:nvGrpSpPr>
          <p:cNvPr id="75" name="Group 12">
            <a:extLst>
              <a:ext uri="{FF2B5EF4-FFF2-40B4-BE49-F238E27FC236}">
                <a16:creationId xmlns:a16="http://schemas.microsoft.com/office/drawing/2014/main" id="{24B84FBE-6C4C-4491-AE26-7F75F2566592}"/>
              </a:ext>
            </a:extLst>
          </p:cNvPr>
          <p:cNvGrpSpPr>
            <a:grpSpLocks noChangeAspect="1"/>
          </p:cNvGrpSpPr>
          <p:nvPr userDrawn="1"/>
        </p:nvGrpSpPr>
        <p:grpSpPr bwMode="auto">
          <a:xfrm>
            <a:off x="7958600" y="2440901"/>
            <a:ext cx="455384" cy="409985"/>
            <a:chOff x="2228" y="1033"/>
            <a:chExt cx="1304" cy="1174"/>
          </a:xfrm>
        </p:grpSpPr>
        <p:sp>
          <p:nvSpPr>
            <p:cNvPr id="76" name="Freeform 13">
              <a:extLst>
                <a:ext uri="{FF2B5EF4-FFF2-40B4-BE49-F238E27FC236}">
                  <a16:creationId xmlns:a16="http://schemas.microsoft.com/office/drawing/2014/main" id="{DFDDC2C6-31D0-41CF-AC48-19D834EE46D3}"/>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0E1D0493-958B-4179-BC99-B14503AC67DB}"/>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5">
              <a:extLst>
                <a:ext uri="{FF2B5EF4-FFF2-40B4-BE49-F238E27FC236}">
                  <a16:creationId xmlns:a16="http://schemas.microsoft.com/office/drawing/2014/main" id="{91CE7D7F-75D7-4922-9B1D-3AF765401521}"/>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6">
              <a:extLst>
                <a:ext uri="{FF2B5EF4-FFF2-40B4-BE49-F238E27FC236}">
                  <a16:creationId xmlns:a16="http://schemas.microsoft.com/office/drawing/2014/main" id="{FB53E6CE-917E-45E9-B536-C9499B9C2DB6}"/>
                </a:ext>
              </a:extLst>
            </p:cNvPr>
            <p:cNvSpPr>
              <a:spLocks noChangeShapeType="1"/>
            </p:cNvSpPr>
            <p:nvPr userDrawn="1"/>
          </p:nvSpPr>
          <p:spPr bwMode="auto">
            <a:xfrm>
              <a:off x="3220" y="1441"/>
              <a:ext cx="0" cy="170"/>
            </a:xfrm>
            <a:prstGeom prst="line">
              <a:avLst/>
            </a:prstGeom>
            <a:noFill/>
            <a:ln w="19050">
              <a:solidFill>
                <a:srgbClr val="486A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7">
              <a:extLst>
                <a:ext uri="{FF2B5EF4-FFF2-40B4-BE49-F238E27FC236}">
                  <a16:creationId xmlns:a16="http://schemas.microsoft.com/office/drawing/2014/main" id="{1D7FD418-980E-47C3-92E2-5F45DB934869}"/>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08385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2E97CA-0DDC-47AB-BC8A-E7DAA6A92D55}"/>
              </a:ext>
            </a:extLst>
          </p:cNvPr>
          <p:cNvSpPr txBox="1"/>
          <p:nvPr userDrawn="1"/>
        </p:nvSpPr>
        <p:spPr>
          <a:xfrm>
            <a:off x="3451238" y="2016183"/>
            <a:ext cx="2560922" cy="707886"/>
          </a:xfrm>
          <a:prstGeom prst="rect">
            <a:avLst/>
          </a:prstGeom>
          <a:noFill/>
        </p:spPr>
        <p:txBody>
          <a:bodyPr wrap="square" rtlCol="0">
            <a:spAutoFit/>
          </a:bodyPr>
          <a:lstStyle/>
          <a:p>
            <a:pPr algn="ctr"/>
            <a:r>
              <a:rPr lang="en-US" sz="4000" b="0" dirty="0">
                <a:solidFill>
                  <a:schemeClr val="accent1"/>
                </a:solidFill>
                <a:latin typeface="Calibri Light" panose="020F0302020204030204" pitchFamily="34" charset="0"/>
                <a:cs typeface="Calibri Light" panose="020F0302020204030204" pitchFamily="34" charset="0"/>
              </a:rPr>
              <a:t>Thank you!</a:t>
            </a:r>
          </a:p>
        </p:txBody>
      </p: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4070D-C4D2-400F-874F-9BF6131A5D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39174"/>
          </a:xfrm>
          <a:prstGeom prst="rect">
            <a:avLst/>
          </a:prstGeom>
        </p:spPr>
      </p:pic>
      <p:sp>
        <p:nvSpPr>
          <p:cNvPr id="26"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414800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2E97CA-0DDC-47AB-BC8A-E7DAA6A92D55}"/>
              </a:ext>
            </a:extLst>
          </p:cNvPr>
          <p:cNvSpPr txBox="1"/>
          <p:nvPr userDrawn="1"/>
        </p:nvSpPr>
        <p:spPr>
          <a:xfrm>
            <a:off x="3379230" y="928592"/>
            <a:ext cx="2560922" cy="707886"/>
          </a:xfrm>
          <a:prstGeom prst="rect">
            <a:avLst/>
          </a:prstGeom>
          <a:noFill/>
        </p:spPr>
        <p:txBody>
          <a:bodyPr wrap="square" rtlCol="0">
            <a:spAutoFit/>
          </a:bodyPr>
          <a:lstStyle/>
          <a:p>
            <a:pPr algn="ctr"/>
            <a:r>
              <a:rPr lang="en-US" sz="4000" b="0" dirty="0">
                <a:solidFill>
                  <a:schemeClr val="accent1"/>
                </a:solidFill>
                <a:latin typeface="Calibri Light" panose="020F0302020204030204" pitchFamily="34" charset="0"/>
                <a:cs typeface="Calibri Light" panose="020F0302020204030204" pitchFamily="34" charset="0"/>
              </a:rPr>
              <a:t>Thank you!</a:t>
            </a:r>
          </a:p>
        </p:txBody>
      </p: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69" t="24584" r="4830"/>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854527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descr="A picture containing table, game&#10;&#10;Description automatically generated">
            <a:extLst>
              <a:ext uri="{FF2B5EF4-FFF2-40B4-BE49-F238E27FC236}">
                <a16:creationId xmlns:a16="http://schemas.microsoft.com/office/drawing/2014/main" id="{8E83E5C7-E9B1-4CEB-BBAE-CC8DB839F3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128" t="24511" r="8921" b="300"/>
          <a:stretch/>
        </p:blipFill>
        <p:spPr>
          <a:xfrm>
            <a:off x="0" y="0"/>
            <a:ext cx="9144000"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9" y="2714222"/>
            <a:ext cx="5404444"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9" y="3507854"/>
            <a:ext cx="5404444"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8" y="4055411"/>
            <a:ext cx="5404444"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387018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95" t="24673" r="12678"/>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F05BBEEC-B96D-41D7-A966-B60BFA5FA192}"/>
              </a:ext>
            </a:extLst>
          </p:cNvPr>
          <p:cNvSpPr>
            <a:spLocks noGrp="1"/>
          </p:cNvSpPr>
          <p:nvPr>
            <p:ph type="body" sz="quarter" idx="12" hasCustomPrompt="1"/>
          </p:nvPr>
        </p:nvSpPr>
        <p:spPr>
          <a:xfrm>
            <a:off x="534987" y="3921131"/>
            <a:ext cx="3676253" cy="46055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26449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268" t="23983" r="7866"/>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906456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96" t="24619" r="9582" b="-1"/>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669634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69" t="24584" r="4830"/>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816710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731" t="25372" r="4395"/>
          <a:stretch/>
        </p:blipFill>
        <p:spPr>
          <a:xfrm>
            <a:off x="0" y="0"/>
            <a:ext cx="9144000" cy="5143500"/>
          </a:xfrm>
          <a:prstGeom prst="rect">
            <a:avLst/>
          </a:prstGeom>
        </p:spPr>
      </p:pic>
      <p:sp>
        <p:nvSpPr>
          <p:cNvPr id="52" name="Title 1"/>
          <p:cNvSpPr>
            <a:spLocks noGrp="1"/>
          </p:cNvSpPr>
          <p:nvPr>
            <p:ph type="ctrTitle" hasCustomPrompt="1"/>
          </p:nvPr>
        </p:nvSpPr>
        <p:spPr>
          <a:xfrm>
            <a:off x="541988"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2996"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41267"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968979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1619" b="693"/>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420325"/>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pic>
        <p:nvPicPr>
          <p:cNvPr id="6" name="Picture 5">
            <a:extLst>
              <a:ext uri="{FF2B5EF4-FFF2-40B4-BE49-F238E27FC236}">
                <a16:creationId xmlns:a16="http://schemas.microsoft.com/office/drawing/2014/main" id="{1B9C4442-49AF-44B1-BD22-999375CA4D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361598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47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E2835-2900-462D-9FF3-39B9A6F728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875643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337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1075155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2565986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1572205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323528"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1828" r="567" b="31504"/>
          <a:stretch/>
        </p:blipFill>
        <p:spPr>
          <a:xfrm>
            <a:off x="0" y="0"/>
            <a:ext cx="9144000" cy="3203240"/>
          </a:xfrm>
          <a:prstGeom prst="rect">
            <a:avLst/>
          </a:prstGeom>
        </p:spPr>
      </p:pic>
    </p:spTree>
    <p:extLst>
      <p:ext uri="{BB962C8B-B14F-4D97-AF65-F5344CB8AC3E}">
        <p14:creationId xmlns:p14="http://schemas.microsoft.com/office/powerpoint/2010/main" val="2473751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09" t="31012" r="1100" b="844"/>
          <a:stretch/>
        </p:blipFill>
        <p:spPr>
          <a:xfrm>
            <a:off x="0" y="0"/>
            <a:ext cx="9144000" cy="3132946"/>
          </a:xfrm>
          <a:prstGeom prst="rect">
            <a:avLst/>
          </a:prstGeom>
        </p:spPr>
      </p:pic>
    </p:spTree>
    <p:extLst>
      <p:ext uri="{BB962C8B-B14F-4D97-AF65-F5344CB8AC3E}">
        <p14:creationId xmlns:p14="http://schemas.microsoft.com/office/powerpoint/2010/main" val="671585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 t="16720" r="8093" b="890"/>
          <a:stretch/>
        </p:blipFill>
        <p:spPr>
          <a:xfrm>
            <a:off x="0" y="0"/>
            <a:ext cx="9144000" cy="3205390"/>
          </a:xfrm>
          <a:prstGeom prst="rect">
            <a:avLst/>
          </a:prstGeom>
        </p:spPr>
      </p:pic>
    </p:spTree>
    <p:extLst>
      <p:ext uri="{BB962C8B-B14F-4D97-AF65-F5344CB8AC3E}">
        <p14:creationId xmlns:p14="http://schemas.microsoft.com/office/powerpoint/2010/main" val="2460872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 t="20662" r="398" b="11351"/>
          <a:stretch/>
        </p:blipFill>
        <p:spPr>
          <a:xfrm>
            <a:off x="1" y="0"/>
            <a:ext cx="9144000" cy="3147814"/>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03382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 t="19007" r="8457"/>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575559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9" t="17838" r="9563" b="4056"/>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787667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CE03C-2CF8-42AA-979F-7DCCDFEE2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CE7F33B8-6CE1-473F-AFF4-617A3F31D49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592385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417944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952138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63526-F55E-4F5E-A7B1-C12E2B6F85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21" y="-1"/>
            <a:ext cx="9121629" cy="5143501"/>
          </a:xfrm>
          <a:prstGeom prst="rect">
            <a:avLst/>
          </a:prstGeom>
        </p:spPr>
      </p:pic>
      <p:sp>
        <p:nvSpPr>
          <p:cNvPr id="6" name="Subtitle 2">
            <a:extLst>
              <a:ext uri="{FF2B5EF4-FFF2-40B4-BE49-F238E27FC236}">
                <a16:creationId xmlns:a16="http://schemas.microsoft.com/office/drawing/2014/main" id="{B0370DE1-8EC1-43C8-9C54-1BE4371E7539}"/>
              </a:ext>
            </a:extLst>
          </p:cNvPr>
          <p:cNvSpPr>
            <a:spLocks noGrp="1"/>
          </p:cNvSpPr>
          <p:nvPr>
            <p:ph type="subTitle" idx="1" hasCustomPrompt="1"/>
          </p:nvPr>
        </p:nvSpPr>
        <p:spPr>
          <a:xfrm>
            <a:off x="3456709" y="2165378"/>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42DE264F-1725-4C1C-AC62-D5D893323249}"/>
              </a:ext>
            </a:extLst>
          </p:cNvPr>
          <p:cNvCxnSpPr>
            <a:cxnSpLocks/>
          </p:cNvCxnSpPr>
          <p:nvPr userDrawn="1"/>
        </p:nvCxnSpPr>
        <p:spPr>
          <a:xfrm>
            <a:off x="3347864" y="2144054"/>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0C87C35-9F9E-4105-B01E-1C9EEAC8E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649662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A1091-F064-4062-9C3E-209801E84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1" y="12107"/>
            <a:ext cx="9289030" cy="5211832"/>
          </a:xfrm>
          <a:prstGeom prst="rect">
            <a:avLst/>
          </a:prstGeom>
        </p:spPr>
      </p:pic>
      <p:sp>
        <p:nvSpPr>
          <p:cNvPr id="6" name="Subtitle 2">
            <a:extLst>
              <a:ext uri="{FF2B5EF4-FFF2-40B4-BE49-F238E27FC236}">
                <a16:creationId xmlns:a16="http://schemas.microsoft.com/office/drawing/2014/main" id="{E25825C9-E365-484A-BAFE-AEBBFA5CDCBC}"/>
              </a:ext>
            </a:extLst>
          </p:cNvPr>
          <p:cNvSpPr>
            <a:spLocks noGrp="1"/>
          </p:cNvSpPr>
          <p:nvPr>
            <p:ph type="subTitle" idx="1" hasCustomPrompt="1"/>
          </p:nvPr>
        </p:nvSpPr>
        <p:spPr>
          <a:xfrm>
            <a:off x="3456709" y="2381402"/>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5F0F17B5-B03E-4178-80D1-29ED395009D8}"/>
              </a:ext>
            </a:extLst>
          </p:cNvPr>
          <p:cNvCxnSpPr>
            <a:cxnSpLocks/>
          </p:cNvCxnSpPr>
          <p:nvPr userDrawn="1"/>
        </p:nvCxnSpPr>
        <p:spPr>
          <a:xfrm>
            <a:off x="3347864" y="2360078"/>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9639CC-2BE4-4519-B044-C1EE571ECD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339332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FF43BB-5D37-492F-9469-EAA14B7472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9"/>
          <a:stretch/>
        </p:blipFill>
        <p:spPr>
          <a:xfrm>
            <a:off x="0" y="-3271"/>
            <a:ext cx="9180512" cy="5146771"/>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Picture 6">
            <a:extLst>
              <a:ext uri="{FF2B5EF4-FFF2-40B4-BE49-F238E27FC236}">
                <a16:creationId xmlns:a16="http://schemas.microsoft.com/office/drawing/2014/main" id="{ED168737-3432-4D60-931F-497CB0999BF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65235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387987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9"/>
            <a:ext cx="9138999" cy="5143699"/>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339766"/>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spTree>
    <p:extLst>
      <p:ext uri="{BB962C8B-B14F-4D97-AF65-F5344CB8AC3E}">
        <p14:creationId xmlns:p14="http://schemas.microsoft.com/office/powerpoint/2010/main" val="275383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63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25.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11961" y="4776467"/>
            <a:ext cx="720077" cy="720077"/>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5"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2020 Ex Libris | Confidential &amp; Proprietary</a:t>
            </a:r>
            <a:endParaRPr lang="en-US" sz="900" dirty="0">
              <a:solidFill>
                <a:srgbClr val="787878"/>
              </a:solidFill>
              <a:latin typeface="+mn-lt"/>
            </a:endParaRPr>
          </a:p>
        </p:txBody>
      </p:sp>
      <p:pic>
        <p:nvPicPr>
          <p:cNvPr id="4" name="Picture 3"/>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8156520" y="4776467"/>
            <a:ext cx="663952" cy="27720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797" r:id="rId1"/>
    <p:sldLayoutId id="2147483760" r:id="rId2"/>
    <p:sldLayoutId id="2147483761" r:id="rId3"/>
    <p:sldLayoutId id="2147483800" r:id="rId4"/>
    <p:sldLayoutId id="2147483806" r:id="rId5"/>
    <p:sldLayoutId id="2147483801" r:id="rId6"/>
    <p:sldLayoutId id="2147483805" r:id="rId7"/>
    <p:sldLayoutId id="2147483768" r:id="rId8"/>
    <p:sldLayoutId id="2147483808" r:id="rId9"/>
    <p:sldLayoutId id="2147483756" r:id="rId10"/>
    <p:sldLayoutId id="2147483796" r:id="rId11"/>
    <p:sldLayoutId id="2147483758" r:id="rId12"/>
    <p:sldLayoutId id="2147483791" r:id="rId13"/>
    <p:sldLayoutId id="2147483763" r:id="rId14"/>
    <p:sldLayoutId id="2147483803" r:id="rId15"/>
    <p:sldLayoutId id="2147483807" r:id="rId16"/>
    <p:sldLayoutId id="2147483804" r:id="rId17"/>
    <p:sldLayoutId id="2147483764" r:id="rId18"/>
    <p:sldLayoutId id="2147483793" r:id="rId19"/>
    <p:sldLayoutId id="2147483802" r:id="rId20"/>
    <p:sldLayoutId id="2147483809" r:id="rId21"/>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2020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325839543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4F7E73F6-75FC-44E9-BBFF-F064A233FBD3}"/>
              </a:ext>
            </a:extLst>
          </p:cNvPr>
          <p:cNvSpPr>
            <a:spLocks noGrp="1"/>
          </p:cNvSpPr>
          <p:nvPr/>
        </p:nvSpPr>
        <p:spPr>
          <a:xfrm>
            <a:off x="175670" y="2355726"/>
            <a:ext cx="4972396" cy="1150079"/>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600" b="1" kern="1200">
                <a:solidFill>
                  <a:schemeClr val="accent1"/>
                </a:solidFill>
                <a:latin typeface="Calibri Light" panose="020F0302020204030204" pitchFamily="34" charset="0"/>
                <a:ea typeface="+mj-ea"/>
                <a:cs typeface="Calibri Light" panose="020F0302020204030204" pitchFamily="34" charset="0"/>
              </a:defRPr>
            </a:lvl1pPr>
          </a:lstStyle>
          <a:p>
            <a:r>
              <a:rPr lang="en-US" dirty="0"/>
              <a:t>The New Alma UI Layout</a:t>
            </a:r>
          </a:p>
        </p:txBody>
      </p:sp>
      <p:sp>
        <p:nvSpPr>
          <p:cNvPr id="9" name="Subtitle 5">
            <a:extLst>
              <a:ext uri="{FF2B5EF4-FFF2-40B4-BE49-F238E27FC236}">
                <a16:creationId xmlns:a16="http://schemas.microsoft.com/office/drawing/2014/main" id="{21FAB61A-9C29-4137-8AD1-B7E6D1F2B335}"/>
              </a:ext>
            </a:extLst>
          </p:cNvPr>
          <p:cNvSpPr>
            <a:spLocks noGrp="1"/>
          </p:cNvSpPr>
          <p:nvPr/>
        </p:nvSpPr>
        <p:spPr>
          <a:xfrm>
            <a:off x="175669" y="3579862"/>
            <a:ext cx="5116411" cy="478380"/>
          </a:xfrm>
          <a:prstGeom prst="rect">
            <a:avLst/>
          </a:prstGeom>
        </p:spPr>
        <p:txBody>
          <a:bodyPr vert="horz" lIns="91440" tIns="45720" rIns="91440" bIns="45720" rtlCol="0" anchor="t" anchorCtr="0">
            <a:normAutofit/>
          </a:bodyPr>
          <a:lstStyle>
            <a:lvl1pPr marL="0" indent="0" algn="l" defTabSz="914400" rtl="0" eaLnBrk="1" latinLnBrk="0" hangingPunct="1">
              <a:spcBef>
                <a:spcPts val="300"/>
              </a:spcBef>
              <a:buFont typeface="Arial" panose="020B0604020202020204" pitchFamily="34" charset="0"/>
              <a:buNone/>
              <a:defRPr sz="2000" kern="1200">
                <a:solidFill>
                  <a:schemeClr val="accent1"/>
                </a:solidFill>
                <a:latin typeface="+mn-lt"/>
                <a:ea typeface="+mn-ea"/>
                <a:cs typeface="+mn-cs"/>
              </a:defRPr>
            </a:lvl1pPr>
            <a:lvl2pPr marL="457200" indent="0" algn="ctr" defTabSz="914400" rtl="0" eaLnBrk="1" latinLnBrk="0" hangingPunct="1">
              <a:spcBef>
                <a:spcPts val="3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spcBef>
                <a:spcPts val="3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spcBef>
                <a:spcPts val="3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spcBef>
                <a:spcPts val="3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0" name="Text Placeholder 6">
            <a:extLst>
              <a:ext uri="{FF2B5EF4-FFF2-40B4-BE49-F238E27FC236}">
                <a16:creationId xmlns:a16="http://schemas.microsoft.com/office/drawing/2014/main" id="{E3E3076C-2A62-4931-8C20-AA9AF105D504}"/>
              </a:ext>
            </a:extLst>
          </p:cNvPr>
          <p:cNvSpPr>
            <a:spLocks noGrp="1"/>
          </p:cNvSpPr>
          <p:nvPr/>
        </p:nvSpPr>
        <p:spPr>
          <a:xfrm>
            <a:off x="174949" y="4127419"/>
            <a:ext cx="4972396" cy="388547"/>
          </a:xfrm>
          <a:prstGeom prst="rect">
            <a:avLst/>
          </a:prstGeom>
        </p:spPr>
        <p:txBody>
          <a:bodyPr vert="horz" lIns="91440" tIns="45720" rIns="91440" bIns="45720" rtlCol="0">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lgn="l" defTabSz="914400" rtl="0" eaLnBrk="1" latinLnBrk="0" hangingPunct="1">
              <a:spcBef>
                <a:spcPts val="300"/>
              </a:spcBef>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Yoel Kortick – Senior Librarian</a:t>
            </a:r>
          </a:p>
          <a:p>
            <a:endParaRPr lang="en-US" dirty="0"/>
          </a:p>
        </p:txBody>
      </p:sp>
    </p:spTree>
    <p:extLst>
      <p:ext uri="{BB962C8B-B14F-4D97-AF65-F5344CB8AC3E}">
        <p14:creationId xmlns:p14="http://schemas.microsoft.com/office/powerpoint/2010/main" val="291268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Changes to the User Interface – Persistent Search</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3979385"/>
          </a:xfrm>
        </p:spPr>
        <p:txBody>
          <a:bodyPr>
            <a:noAutofit/>
          </a:bodyPr>
          <a:lstStyle/>
          <a:p>
            <a:r>
              <a:rPr lang="en-US" dirty="0"/>
              <a:t>The Persistent search box was moved to the header and combined with the Main Menu Icons bar. </a:t>
            </a:r>
          </a:p>
          <a:p>
            <a:r>
              <a:rPr lang="en-US" dirty="0"/>
              <a:t>It is now always available on all Alma Menu pages. </a:t>
            </a:r>
          </a:p>
          <a:p>
            <a:r>
              <a:rPr lang="en-US" dirty="0"/>
              <a:t>The Advanced Search option is now designated by the advanced search icon and is located before the Persistent search box. </a:t>
            </a:r>
          </a:p>
        </p:txBody>
      </p:sp>
    </p:spTree>
    <p:extLst>
      <p:ext uri="{BB962C8B-B14F-4D97-AF65-F5344CB8AC3E}">
        <p14:creationId xmlns:p14="http://schemas.microsoft.com/office/powerpoint/2010/main" val="3100413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Changes to the User Interface – Persistent Search</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1"/>
            <a:ext cx="8424936" cy="504056"/>
          </a:xfrm>
        </p:spPr>
        <p:txBody>
          <a:bodyPr>
            <a:noAutofit/>
          </a:bodyPr>
          <a:lstStyle/>
          <a:p>
            <a:r>
              <a:rPr lang="en-US" dirty="0"/>
              <a:t>Old UI</a:t>
            </a:r>
          </a:p>
        </p:txBody>
      </p:sp>
      <p:pic>
        <p:nvPicPr>
          <p:cNvPr id="4" name="Picture 3">
            <a:extLst>
              <a:ext uri="{FF2B5EF4-FFF2-40B4-BE49-F238E27FC236}">
                <a16:creationId xmlns:a16="http://schemas.microsoft.com/office/drawing/2014/main" id="{CC65D558-C883-4474-9816-1D67B061117F}"/>
              </a:ext>
            </a:extLst>
          </p:cNvPr>
          <p:cNvPicPr>
            <a:picLocks noChangeAspect="1"/>
          </p:cNvPicPr>
          <p:nvPr/>
        </p:nvPicPr>
        <p:blipFill>
          <a:blip r:embed="rId2"/>
          <a:stretch>
            <a:fillRect/>
          </a:stretch>
        </p:blipFill>
        <p:spPr>
          <a:xfrm>
            <a:off x="0" y="1993849"/>
            <a:ext cx="9144000" cy="1155802"/>
          </a:xfrm>
          <a:prstGeom prst="rect">
            <a:avLst/>
          </a:prstGeom>
          <a:ln>
            <a:solidFill>
              <a:schemeClr val="accent1"/>
            </a:solidFill>
          </a:ln>
        </p:spPr>
      </p:pic>
      <p:sp>
        <p:nvSpPr>
          <p:cNvPr id="5" name="Rectangle 4">
            <a:extLst>
              <a:ext uri="{FF2B5EF4-FFF2-40B4-BE49-F238E27FC236}">
                <a16:creationId xmlns:a16="http://schemas.microsoft.com/office/drawing/2014/main" id="{2FB7A716-3590-4093-B9D2-5498F899E811}"/>
              </a:ext>
            </a:extLst>
          </p:cNvPr>
          <p:cNvSpPr/>
          <p:nvPr/>
        </p:nvSpPr>
        <p:spPr>
          <a:xfrm>
            <a:off x="2699792" y="2355726"/>
            <a:ext cx="5400600" cy="267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63CC21-8316-4D3C-ADBF-2EBE2ED435CC}"/>
              </a:ext>
            </a:extLst>
          </p:cNvPr>
          <p:cNvSpPr/>
          <p:nvPr/>
        </p:nvSpPr>
        <p:spPr>
          <a:xfrm>
            <a:off x="8532440" y="2355726"/>
            <a:ext cx="611560" cy="267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319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1"/>
            <a:ext cx="8424936" cy="504056"/>
          </a:xfrm>
        </p:spPr>
        <p:txBody>
          <a:bodyPr>
            <a:noAutofit/>
          </a:bodyPr>
          <a:lstStyle/>
          <a:p>
            <a:r>
              <a:rPr lang="en-US" dirty="0"/>
              <a:t>New UI</a:t>
            </a:r>
          </a:p>
        </p:txBody>
      </p:sp>
      <p:pic>
        <p:nvPicPr>
          <p:cNvPr id="5" name="Picture 4">
            <a:extLst>
              <a:ext uri="{FF2B5EF4-FFF2-40B4-BE49-F238E27FC236}">
                <a16:creationId xmlns:a16="http://schemas.microsoft.com/office/drawing/2014/main" id="{034067A8-C6D7-4349-97BB-5D0D0390344F}"/>
              </a:ext>
            </a:extLst>
          </p:cNvPr>
          <p:cNvPicPr>
            <a:picLocks noChangeAspect="1"/>
          </p:cNvPicPr>
          <p:nvPr/>
        </p:nvPicPr>
        <p:blipFill>
          <a:blip r:embed="rId2"/>
          <a:stretch>
            <a:fillRect/>
          </a:stretch>
        </p:blipFill>
        <p:spPr>
          <a:xfrm>
            <a:off x="0" y="2059046"/>
            <a:ext cx="9144000" cy="1025407"/>
          </a:xfrm>
          <a:prstGeom prst="rect">
            <a:avLst/>
          </a:prstGeom>
          <a:ln>
            <a:solidFill>
              <a:schemeClr val="accent1"/>
            </a:solidFill>
          </a:ln>
        </p:spPr>
      </p:pic>
      <p:sp>
        <p:nvSpPr>
          <p:cNvPr id="7" name="Rectangle 6">
            <a:extLst>
              <a:ext uri="{FF2B5EF4-FFF2-40B4-BE49-F238E27FC236}">
                <a16:creationId xmlns:a16="http://schemas.microsoft.com/office/drawing/2014/main" id="{BFA014B3-FD88-4CC6-8815-3A698F809803}"/>
              </a:ext>
            </a:extLst>
          </p:cNvPr>
          <p:cNvSpPr/>
          <p:nvPr/>
        </p:nvSpPr>
        <p:spPr>
          <a:xfrm>
            <a:off x="1259632" y="2106814"/>
            <a:ext cx="7200800" cy="287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4348A2-3815-40E7-AADC-42954CE4150C}"/>
              </a:ext>
            </a:extLst>
          </p:cNvPr>
          <p:cNvSpPr/>
          <p:nvPr/>
        </p:nvSpPr>
        <p:spPr>
          <a:xfrm>
            <a:off x="850636" y="2126895"/>
            <a:ext cx="336988" cy="267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2F4EA075-CC3C-47DE-BF3C-925F15F3DC04}"/>
              </a:ext>
            </a:extLst>
          </p:cNvPr>
          <p:cNvSpPr>
            <a:spLocks noGrp="1"/>
          </p:cNvSpPr>
          <p:nvPr>
            <p:ph type="title"/>
          </p:nvPr>
        </p:nvSpPr>
        <p:spPr>
          <a:xfrm>
            <a:off x="395536" y="70415"/>
            <a:ext cx="8424936" cy="576064"/>
          </a:xfrm>
        </p:spPr>
        <p:txBody>
          <a:bodyPr>
            <a:normAutofit/>
          </a:bodyPr>
          <a:lstStyle/>
          <a:p>
            <a:r>
              <a:rPr lang="en-US" dirty="0"/>
              <a:t>Changes to the User Interface – Persistent Search</a:t>
            </a:r>
          </a:p>
        </p:txBody>
      </p:sp>
    </p:spTree>
    <p:extLst>
      <p:ext uri="{BB962C8B-B14F-4D97-AF65-F5344CB8AC3E}">
        <p14:creationId xmlns:p14="http://schemas.microsoft.com/office/powerpoint/2010/main" val="316491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3979385"/>
          </a:xfrm>
        </p:spPr>
        <p:txBody>
          <a:bodyPr>
            <a:noAutofit/>
          </a:bodyPr>
          <a:lstStyle/>
          <a:p>
            <a:r>
              <a:rPr lang="en-US" dirty="0"/>
              <a:t>The Alma Configuration navigation was improved by integrating it to the Main Menu. </a:t>
            </a:r>
          </a:p>
          <a:p>
            <a:r>
              <a:rPr lang="en-US" dirty="0"/>
              <a:t>The  icon that opens the Alma Configurations page was moved from the Main Menu icons bar to the Main Menu Navigation panel. </a:t>
            </a:r>
          </a:p>
        </p:txBody>
      </p:sp>
      <p:sp>
        <p:nvSpPr>
          <p:cNvPr id="7" name="Title 2">
            <a:extLst>
              <a:ext uri="{FF2B5EF4-FFF2-40B4-BE49-F238E27FC236}">
                <a16:creationId xmlns:a16="http://schemas.microsoft.com/office/drawing/2014/main" id="{CD4BA6F5-D644-4ED5-B95B-FF1FAEB0F62C}"/>
              </a:ext>
            </a:extLst>
          </p:cNvPr>
          <p:cNvSpPr>
            <a:spLocks noGrp="1"/>
          </p:cNvSpPr>
          <p:nvPr>
            <p:ph type="title"/>
          </p:nvPr>
        </p:nvSpPr>
        <p:spPr>
          <a:xfrm>
            <a:off x="251520" y="70415"/>
            <a:ext cx="8568952" cy="576064"/>
          </a:xfrm>
        </p:spPr>
        <p:txBody>
          <a:bodyPr>
            <a:normAutofit/>
          </a:bodyPr>
          <a:lstStyle/>
          <a:p>
            <a:r>
              <a:rPr lang="en-US" dirty="0"/>
              <a:t>Changes to the User Interface – Configuration Navigation</a:t>
            </a:r>
          </a:p>
        </p:txBody>
      </p:sp>
    </p:spTree>
    <p:extLst>
      <p:ext uri="{BB962C8B-B14F-4D97-AF65-F5344CB8AC3E}">
        <p14:creationId xmlns:p14="http://schemas.microsoft.com/office/powerpoint/2010/main" val="2180562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5622E5-C093-4B7D-8902-7C0B586EA235}"/>
              </a:ext>
            </a:extLst>
          </p:cNvPr>
          <p:cNvPicPr>
            <a:picLocks noChangeAspect="1"/>
          </p:cNvPicPr>
          <p:nvPr/>
        </p:nvPicPr>
        <p:blipFill>
          <a:blip r:embed="rId2"/>
          <a:stretch>
            <a:fillRect/>
          </a:stretch>
        </p:blipFill>
        <p:spPr>
          <a:xfrm>
            <a:off x="0" y="2153849"/>
            <a:ext cx="9144000" cy="835801"/>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a:xfrm>
            <a:off x="251520" y="70415"/>
            <a:ext cx="8568952" cy="576064"/>
          </a:xfrm>
        </p:spPr>
        <p:txBody>
          <a:bodyPr>
            <a:normAutofit/>
          </a:bodyPr>
          <a:lstStyle/>
          <a:p>
            <a:r>
              <a:rPr lang="en-US" dirty="0"/>
              <a:t>Changes to the User Interface – Configuration Navigation</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1"/>
            <a:ext cx="8424936" cy="504056"/>
          </a:xfrm>
        </p:spPr>
        <p:txBody>
          <a:bodyPr>
            <a:noAutofit/>
          </a:bodyPr>
          <a:lstStyle/>
          <a:p>
            <a:r>
              <a:rPr lang="en-US" dirty="0"/>
              <a:t>Old UI</a:t>
            </a:r>
          </a:p>
        </p:txBody>
      </p:sp>
      <p:sp>
        <p:nvSpPr>
          <p:cNvPr id="8" name="Rectangle 7">
            <a:extLst>
              <a:ext uri="{FF2B5EF4-FFF2-40B4-BE49-F238E27FC236}">
                <a16:creationId xmlns:a16="http://schemas.microsoft.com/office/drawing/2014/main" id="{204348A2-3815-40E7-AADC-42954CE4150C}"/>
              </a:ext>
            </a:extLst>
          </p:cNvPr>
          <p:cNvSpPr/>
          <p:nvPr/>
        </p:nvSpPr>
        <p:spPr>
          <a:xfrm>
            <a:off x="8532440" y="2161533"/>
            <a:ext cx="192972" cy="188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920D985-EB97-4F7E-B633-09A02047FA0F}"/>
              </a:ext>
            </a:extLst>
          </p:cNvPr>
          <p:cNvSpPr/>
          <p:nvPr/>
        </p:nvSpPr>
        <p:spPr>
          <a:xfrm rot="16200000" flipH="1">
            <a:off x="8360298" y="1591765"/>
            <a:ext cx="504056" cy="30378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472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DA01F6-8C6F-483F-BDB1-07DFBC39B0AC}"/>
              </a:ext>
            </a:extLst>
          </p:cNvPr>
          <p:cNvPicPr>
            <a:picLocks noChangeAspect="1"/>
          </p:cNvPicPr>
          <p:nvPr/>
        </p:nvPicPr>
        <p:blipFill>
          <a:blip r:embed="rId2"/>
          <a:stretch>
            <a:fillRect/>
          </a:stretch>
        </p:blipFill>
        <p:spPr>
          <a:xfrm>
            <a:off x="2851667" y="596071"/>
            <a:ext cx="2901099" cy="4306568"/>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1"/>
            <a:ext cx="8424936" cy="504056"/>
          </a:xfrm>
        </p:spPr>
        <p:txBody>
          <a:bodyPr>
            <a:noAutofit/>
          </a:bodyPr>
          <a:lstStyle/>
          <a:p>
            <a:r>
              <a:rPr lang="en-US" dirty="0"/>
              <a:t>New UI</a:t>
            </a:r>
          </a:p>
        </p:txBody>
      </p:sp>
      <p:sp>
        <p:nvSpPr>
          <p:cNvPr id="8" name="Rectangle 7">
            <a:extLst>
              <a:ext uri="{FF2B5EF4-FFF2-40B4-BE49-F238E27FC236}">
                <a16:creationId xmlns:a16="http://schemas.microsoft.com/office/drawing/2014/main" id="{204348A2-3815-40E7-AADC-42954CE4150C}"/>
              </a:ext>
            </a:extLst>
          </p:cNvPr>
          <p:cNvSpPr/>
          <p:nvPr/>
        </p:nvSpPr>
        <p:spPr>
          <a:xfrm>
            <a:off x="2882606" y="4632116"/>
            <a:ext cx="336988" cy="267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FCAB8AC0-8322-41A9-8786-97AA7C56464C}"/>
              </a:ext>
            </a:extLst>
          </p:cNvPr>
          <p:cNvSpPr>
            <a:spLocks noGrp="1"/>
          </p:cNvSpPr>
          <p:nvPr>
            <p:ph type="title"/>
          </p:nvPr>
        </p:nvSpPr>
        <p:spPr>
          <a:xfrm>
            <a:off x="251520" y="70415"/>
            <a:ext cx="8568952" cy="576064"/>
          </a:xfrm>
        </p:spPr>
        <p:txBody>
          <a:bodyPr>
            <a:normAutofit/>
          </a:bodyPr>
          <a:lstStyle/>
          <a:p>
            <a:r>
              <a:rPr lang="en-US" dirty="0"/>
              <a:t>Changes to the User Interface – Configuration Navigation</a:t>
            </a:r>
          </a:p>
        </p:txBody>
      </p:sp>
      <p:sp>
        <p:nvSpPr>
          <p:cNvPr id="13" name="Arrow: Right 12">
            <a:extLst>
              <a:ext uri="{FF2B5EF4-FFF2-40B4-BE49-F238E27FC236}">
                <a16:creationId xmlns:a16="http://schemas.microsoft.com/office/drawing/2014/main" id="{82890368-4513-417C-AE5B-C3F0663D31BD}"/>
              </a:ext>
            </a:extLst>
          </p:cNvPr>
          <p:cNvSpPr/>
          <p:nvPr/>
        </p:nvSpPr>
        <p:spPr>
          <a:xfrm rot="10800000" flipH="1">
            <a:off x="2267745" y="4628859"/>
            <a:ext cx="504056" cy="30378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208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3979385"/>
          </a:xfrm>
        </p:spPr>
        <p:txBody>
          <a:bodyPr>
            <a:noAutofit/>
          </a:bodyPr>
          <a:lstStyle/>
          <a:p>
            <a:r>
              <a:rPr lang="en-US" dirty="0"/>
              <a:t>The improved Quick Links control now enables the staff user to customize Quick Links and to view the Quick Links alongside the Main Alma Menu </a:t>
            </a:r>
            <a:r>
              <a:rPr lang="en-US" b="1" dirty="0"/>
              <a:t>at the same time</a:t>
            </a:r>
            <a:r>
              <a:rPr lang="en-US" dirty="0"/>
              <a:t>.</a:t>
            </a:r>
          </a:p>
          <a:p>
            <a:r>
              <a:rPr lang="en-US" dirty="0"/>
              <a:t>Previously the staff user could see </a:t>
            </a:r>
            <a:r>
              <a:rPr lang="en-US" b="1" dirty="0"/>
              <a:t>either</a:t>
            </a:r>
            <a:r>
              <a:rPr lang="en-US" dirty="0"/>
              <a:t> the Main menu </a:t>
            </a:r>
            <a:r>
              <a:rPr lang="en-US" b="1" dirty="0"/>
              <a:t>or</a:t>
            </a:r>
            <a:r>
              <a:rPr lang="en-US" dirty="0"/>
              <a:t> the customized Quick Links at any one time. </a:t>
            </a:r>
          </a:p>
          <a:p>
            <a:r>
              <a:rPr lang="en-US" dirty="0"/>
              <a:t>The improvements to the Quick Links include a faster way of creating Quick Links, the ability to pin Quick Links to the page to display like another menu, and hotkeys that enable the staff user to open the Quick Links by using the keyboard.</a:t>
            </a:r>
          </a:p>
        </p:txBody>
      </p:sp>
      <p:sp>
        <p:nvSpPr>
          <p:cNvPr id="7" name="Title 2">
            <a:extLst>
              <a:ext uri="{FF2B5EF4-FFF2-40B4-BE49-F238E27FC236}">
                <a16:creationId xmlns:a16="http://schemas.microsoft.com/office/drawing/2014/main" id="{CD4BA6F5-D644-4ED5-B95B-FF1FAEB0F62C}"/>
              </a:ext>
            </a:extLst>
          </p:cNvPr>
          <p:cNvSpPr>
            <a:spLocks noGrp="1"/>
          </p:cNvSpPr>
          <p:nvPr>
            <p:ph type="title"/>
          </p:nvPr>
        </p:nvSpPr>
        <p:spPr>
          <a:xfrm>
            <a:off x="251520" y="70415"/>
            <a:ext cx="8568952" cy="576064"/>
          </a:xfrm>
        </p:spPr>
        <p:txBody>
          <a:bodyPr>
            <a:normAutofit/>
          </a:bodyPr>
          <a:lstStyle/>
          <a:p>
            <a:r>
              <a:rPr lang="en-US" dirty="0"/>
              <a:t>Changes to the User Interface – Improved Quick Links</a:t>
            </a:r>
          </a:p>
        </p:txBody>
      </p:sp>
    </p:spTree>
    <p:extLst>
      <p:ext uri="{BB962C8B-B14F-4D97-AF65-F5344CB8AC3E}">
        <p14:creationId xmlns:p14="http://schemas.microsoft.com/office/powerpoint/2010/main" val="3867920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3CB33-2BB8-4BC4-A66F-EC59F16EFFFC}"/>
              </a:ext>
            </a:extLst>
          </p:cNvPr>
          <p:cNvPicPr>
            <a:picLocks noChangeAspect="1"/>
          </p:cNvPicPr>
          <p:nvPr/>
        </p:nvPicPr>
        <p:blipFill>
          <a:blip r:embed="rId2"/>
          <a:stretch>
            <a:fillRect/>
          </a:stretch>
        </p:blipFill>
        <p:spPr>
          <a:xfrm>
            <a:off x="1241884" y="1226400"/>
            <a:ext cx="6588224" cy="3536326"/>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a:xfrm>
            <a:off x="251520" y="70415"/>
            <a:ext cx="8568952" cy="576064"/>
          </a:xfrm>
        </p:spPr>
        <p:txBody>
          <a:bodyPr>
            <a:normAutofit/>
          </a:bodyPr>
          <a:lstStyle/>
          <a:p>
            <a:r>
              <a:rPr lang="en-US" dirty="0"/>
              <a:t>Changes to the User Interface – Improved Quick Links</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504056"/>
          </a:xfrm>
        </p:spPr>
        <p:txBody>
          <a:bodyPr>
            <a:noAutofit/>
          </a:bodyPr>
          <a:lstStyle/>
          <a:p>
            <a:r>
              <a:rPr lang="en-US" dirty="0"/>
              <a:t>Old UI</a:t>
            </a:r>
          </a:p>
        </p:txBody>
      </p:sp>
      <p:sp>
        <p:nvSpPr>
          <p:cNvPr id="8" name="Rectangle 7">
            <a:extLst>
              <a:ext uri="{FF2B5EF4-FFF2-40B4-BE49-F238E27FC236}">
                <a16:creationId xmlns:a16="http://schemas.microsoft.com/office/drawing/2014/main" id="{204348A2-3815-40E7-AADC-42954CE4150C}"/>
              </a:ext>
            </a:extLst>
          </p:cNvPr>
          <p:cNvSpPr/>
          <p:nvPr/>
        </p:nvSpPr>
        <p:spPr>
          <a:xfrm>
            <a:off x="2699792" y="1226400"/>
            <a:ext cx="2592288" cy="337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920D985-EB97-4F7E-B633-09A02047FA0F}"/>
              </a:ext>
            </a:extLst>
          </p:cNvPr>
          <p:cNvSpPr/>
          <p:nvPr/>
        </p:nvSpPr>
        <p:spPr>
          <a:xfrm rot="16200000" flipH="1">
            <a:off x="3595176" y="786474"/>
            <a:ext cx="504056" cy="30378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365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4157C9-EBC5-429A-A5B6-E9F38BAE42BE}"/>
              </a:ext>
            </a:extLst>
          </p:cNvPr>
          <p:cNvPicPr>
            <a:picLocks noChangeAspect="1"/>
          </p:cNvPicPr>
          <p:nvPr/>
        </p:nvPicPr>
        <p:blipFill>
          <a:blip r:embed="rId2"/>
          <a:stretch>
            <a:fillRect/>
          </a:stretch>
        </p:blipFill>
        <p:spPr>
          <a:xfrm>
            <a:off x="1094101" y="1315948"/>
            <a:ext cx="6876256" cy="34960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25447"/>
            <a:ext cx="8424936" cy="504056"/>
          </a:xfrm>
        </p:spPr>
        <p:txBody>
          <a:bodyPr>
            <a:noAutofit/>
          </a:bodyPr>
          <a:lstStyle/>
          <a:p>
            <a:r>
              <a:rPr lang="en-US" dirty="0"/>
              <a:t>New UI</a:t>
            </a:r>
          </a:p>
        </p:txBody>
      </p:sp>
      <p:sp>
        <p:nvSpPr>
          <p:cNvPr id="11" name="Title 2">
            <a:extLst>
              <a:ext uri="{FF2B5EF4-FFF2-40B4-BE49-F238E27FC236}">
                <a16:creationId xmlns:a16="http://schemas.microsoft.com/office/drawing/2014/main" id="{FCAB8AC0-8322-41A9-8786-97AA7C56464C}"/>
              </a:ext>
            </a:extLst>
          </p:cNvPr>
          <p:cNvSpPr>
            <a:spLocks noGrp="1"/>
          </p:cNvSpPr>
          <p:nvPr>
            <p:ph type="title"/>
          </p:nvPr>
        </p:nvSpPr>
        <p:spPr>
          <a:xfrm>
            <a:off x="251520" y="70415"/>
            <a:ext cx="8568952" cy="576064"/>
          </a:xfrm>
        </p:spPr>
        <p:txBody>
          <a:bodyPr>
            <a:normAutofit/>
          </a:bodyPr>
          <a:lstStyle/>
          <a:p>
            <a:r>
              <a:rPr lang="en-US" dirty="0"/>
              <a:t>Changes to the User Interface – Improved Quick Links</a:t>
            </a:r>
          </a:p>
        </p:txBody>
      </p:sp>
      <p:sp>
        <p:nvSpPr>
          <p:cNvPr id="9" name="Rectangle 8">
            <a:extLst>
              <a:ext uri="{FF2B5EF4-FFF2-40B4-BE49-F238E27FC236}">
                <a16:creationId xmlns:a16="http://schemas.microsoft.com/office/drawing/2014/main" id="{78CF67F5-0533-46B0-9C0F-FFA03F7AE8E2}"/>
              </a:ext>
            </a:extLst>
          </p:cNvPr>
          <p:cNvSpPr/>
          <p:nvPr/>
        </p:nvSpPr>
        <p:spPr>
          <a:xfrm>
            <a:off x="1619672" y="1563638"/>
            <a:ext cx="2682545"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605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7E075E-350F-42E8-BAC9-972D58103A72}"/>
              </a:ext>
            </a:extLst>
          </p:cNvPr>
          <p:cNvPicPr>
            <a:picLocks noChangeAspect="1"/>
          </p:cNvPicPr>
          <p:nvPr/>
        </p:nvPicPr>
        <p:blipFill>
          <a:blip r:embed="rId2"/>
          <a:stretch>
            <a:fillRect/>
          </a:stretch>
        </p:blipFill>
        <p:spPr>
          <a:xfrm>
            <a:off x="827584" y="1141446"/>
            <a:ext cx="7164288" cy="3639306"/>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25447"/>
            <a:ext cx="8424936" cy="504056"/>
          </a:xfrm>
        </p:spPr>
        <p:txBody>
          <a:bodyPr>
            <a:noAutofit/>
          </a:bodyPr>
          <a:lstStyle/>
          <a:p>
            <a:r>
              <a:rPr lang="en-US" dirty="0"/>
              <a:t>New UI</a:t>
            </a:r>
          </a:p>
        </p:txBody>
      </p:sp>
      <p:sp>
        <p:nvSpPr>
          <p:cNvPr id="8" name="Rectangle 7">
            <a:extLst>
              <a:ext uri="{FF2B5EF4-FFF2-40B4-BE49-F238E27FC236}">
                <a16:creationId xmlns:a16="http://schemas.microsoft.com/office/drawing/2014/main" id="{204348A2-3815-40E7-AADC-42954CE4150C}"/>
              </a:ext>
            </a:extLst>
          </p:cNvPr>
          <p:cNvSpPr/>
          <p:nvPr/>
        </p:nvSpPr>
        <p:spPr>
          <a:xfrm>
            <a:off x="873672" y="1419622"/>
            <a:ext cx="45796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FCAB8AC0-8322-41A9-8786-97AA7C56464C}"/>
              </a:ext>
            </a:extLst>
          </p:cNvPr>
          <p:cNvSpPr>
            <a:spLocks noGrp="1"/>
          </p:cNvSpPr>
          <p:nvPr>
            <p:ph type="title"/>
          </p:nvPr>
        </p:nvSpPr>
        <p:spPr>
          <a:xfrm>
            <a:off x="251520" y="70415"/>
            <a:ext cx="8568952" cy="576064"/>
          </a:xfrm>
        </p:spPr>
        <p:txBody>
          <a:bodyPr>
            <a:normAutofit/>
          </a:bodyPr>
          <a:lstStyle/>
          <a:p>
            <a:r>
              <a:rPr lang="en-US" dirty="0"/>
              <a:t>Changes to the User Interface – Improved Quick Links</a:t>
            </a:r>
          </a:p>
        </p:txBody>
      </p:sp>
      <p:sp>
        <p:nvSpPr>
          <p:cNvPr id="13" name="Arrow: Right 12">
            <a:extLst>
              <a:ext uri="{FF2B5EF4-FFF2-40B4-BE49-F238E27FC236}">
                <a16:creationId xmlns:a16="http://schemas.microsoft.com/office/drawing/2014/main" id="{82890368-4513-417C-AE5B-C3F0663D31BD}"/>
              </a:ext>
            </a:extLst>
          </p:cNvPr>
          <p:cNvSpPr/>
          <p:nvPr/>
        </p:nvSpPr>
        <p:spPr>
          <a:xfrm rot="10800000" flipH="1">
            <a:off x="1043607" y="2571750"/>
            <a:ext cx="504056" cy="30378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CF67F5-0533-46B0-9C0F-FFA03F7AE8E2}"/>
              </a:ext>
            </a:extLst>
          </p:cNvPr>
          <p:cNvSpPr/>
          <p:nvPr/>
        </p:nvSpPr>
        <p:spPr>
          <a:xfrm>
            <a:off x="1547663" y="2283718"/>
            <a:ext cx="2754553"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935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ADD39B-3E44-458F-9DEC-06C823C520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smtClean="0">
                <a:ln>
                  <a:noFill/>
                </a:ln>
                <a:solidFill>
                  <a:srgbClr val="787878"/>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787878"/>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9DC149F4-2772-4DC6-83C5-E8C2CBAF8EA7}"/>
              </a:ext>
            </a:extLst>
          </p:cNvPr>
          <p:cNvSpPr>
            <a:spLocks noGrp="1"/>
          </p:cNvSpPr>
          <p:nvPr>
            <p:ph idx="1"/>
          </p:nvPr>
        </p:nvSpPr>
        <p:spPr>
          <a:xfrm>
            <a:off x="3563888" y="784465"/>
            <a:ext cx="5400600" cy="3659493"/>
          </a:xfrm>
        </p:spPr>
        <p:txBody>
          <a:bodyPr>
            <a:normAutofit fontScale="92500" lnSpcReduction="10000"/>
          </a:bodyPr>
          <a:lstStyle/>
          <a:p>
            <a:pPr lvl="1"/>
            <a:r>
              <a:rPr lang="en-US" dirty="0"/>
              <a:t>Introduction</a:t>
            </a:r>
          </a:p>
          <a:p>
            <a:pPr lvl="1"/>
            <a:r>
              <a:rPr lang="en-US" dirty="0"/>
              <a:t>Changes to the User Interface</a:t>
            </a:r>
          </a:p>
          <a:p>
            <a:pPr lvl="1"/>
            <a:r>
              <a:rPr lang="en-US" dirty="0"/>
              <a:t>Collapse and Expand the Main Menu Navigation Panel</a:t>
            </a:r>
          </a:p>
          <a:p>
            <a:pPr lvl="1"/>
            <a:r>
              <a:rPr lang="en-US" dirty="0"/>
              <a:t>Access to Alma Configurations</a:t>
            </a:r>
          </a:p>
          <a:p>
            <a:pPr lvl="1"/>
            <a:r>
              <a:rPr lang="en-US" dirty="0"/>
              <a:t>Quick Links Improvements – Creating Quick Links</a:t>
            </a:r>
          </a:p>
          <a:p>
            <a:pPr lvl="1"/>
            <a:r>
              <a:rPr lang="en-US" dirty="0"/>
              <a:t>Quick Links Improvements – Using Quick Links</a:t>
            </a:r>
          </a:p>
          <a:p>
            <a:pPr lvl="1"/>
            <a:r>
              <a:rPr lang="en-US" dirty="0"/>
              <a:t>Customizing the Main Menu Links</a:t>
            </a:r>
          </a:p>
          <a:p>
            <a:pPr lvl="1"/>
            <a:r>
              <a:rPr lang="en-US" dirty="0"/>
              <a:t>Customizing the Main Menu Icons</a:t>
            </a:r>
          </a:p>
          <a:p>
            <a:pPr lvl="1"/>
            <a:r>
              <a:rPr lang="en-US" dirty="0"/>
              <a:t>Automatic adjustment for resolution</a:t>
            </a:r>
          </a:p>
        </p:txBody>
      </p:sp>
    </p:spTree>
    <p:extLst>
      <p:ext uri="{BB962C8B-B14F-4D97-AF65-F5344CB8AC3E}">
        <p14:creationId xmlns:p14="http://schemas.microsoft.com/office/powerpoint/2010/main" val="326714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3979385"/>
          </a:xfrm>
        </p:spPr>
        <p:txBody>
          <a:bodyPr>
            <a:noAutofit/>
          </a:bodyPr>
          <a:lstStyle/>
          <a:p>
            <a:r>
              <a:rPr lang="en-US" dirty="0"/>
              <a:t>The staff user can determine the order in which the Main Menu links and Main Menu icons appear on the screen</a:t>
            </a:r>
          </a:p>
          <a:p>
            <a:r>
              <a:rPr lang="en-US" dirty="0"/>
              <a:t>It is also possible to hide the links and icons which are not used (or used infrequently)</a:t>
            </a:r>
          </a:p>
          <a:p>
            <a:r>
              <a:rPr lang="en-US" dirty="0"/>
              <a:t>This reduces the amount of visual information on the screen.</a:t>
            </a:r>
          </a:p>
        </p:txBody>
      </p:sp>
      <p:sp>
        <p:nvSpPr>
          <p:cNvPr id="7" name="Title 2">
            <a:extLst>
              <a:ext uri="{FF2B5EF4-FFF2-40B4-BE49-F238E27FC236}">
                <a16:creationId xmlns:a16="http://schemas.microsoft.com/office/drawing/2014/main" id="{CD4BA6F5-D644-4ED5-B95B-FF1FAEB0F62C}"/>
              </a:ext>
            </a:extLst>
          </p:cNvPr>
          <p:cNvSpPr>
            <a:spLocks noGrp="1"/>
          </p:cNvSpPr>
          <p:nvPr>
            <p:ph type="title"/>
          </p:nvPr>
        </p:nvSpPr>
        <p:spPr>
          <a:xfrm>
            <a:off x="251520" y="70415"/>
            <a:ext cx="8568952" cy="576064"/>
          </a:xfrm>
        </p:spPr>
        <p:txBody>
          <a:bodyPr>
            <a:normAutofit/>
          </a:bodyPr>
          <a:lstStyle/>
          <a:p>
            <a:r>
              <a:rPr lang="en-US" dirty="0"/>
              <a:t>Changes to the User Interface – Order of Links and Icons</a:t>
            </a:r>
          </a:p>
        </p:txBody>
      </p:sp>
    </p:spTree>
    <p:extLst>
      <p:ext uri="{BB962C8B-B14F-4D97-AF65-F5344CB8AC3E}">
        <p14:creationId xmlns:p14="http://schemas.microsoft.com/office/powerpoint/2010/main" val="4006723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651A5-5587-4DF0-B5FB-2627B106F930}"/>
              </a:ext>
            </a:extLst>
          </p:cNvPr>
          <p:cNvPicPr>
            <a:picLocks noChangeAspect="1"/>
          </p:cNvPicPr>
          <p:nvPr/>
        </p:nvPicPr>
        <p:blipFill>
          <a:blip r:embed="rId2"/>
          <a:stretch>
            <a:fillRect/>
          </a:stretch>
        </p:blipFill>
        <p:spPr>
          <a:xfrm>
            <a:off x="0" y="1996778"/>
            <a:ext cx="9144000" cy="1149944"/>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a:xfrm>
            <a:off x="251520" y="70415"/>
            <a:ext cx="8568952" cy="576064"/>
          </a:xfrm>
        </p:spPr>
        <p:txBody>
          <a:bodyPr>
            <a:normAutofit/>
          </a:bodyPr>
          <a:lstStyle/>
          <a:p>
            <a:r>
              <a:rPr lang="en-US" dirty="0"/>
              <a:t>Changes to the User Interface – Order of Links and Icons</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504056"/>
          </a:xfrm>
        </p:spPr>
        <p:txBody>
          <a:bodyPr>
            <a:noAutofit/>
          </a:bodyPr>
          <a:lstStyle/>
          <a:p>
            <a:r>
              <a:rPr lang="en-US" dirty="0"/>
              <a:t>Old UI</a:t>
            </a:r>
          </a:p>
        </p:txBody>
      </p:sp>
      <p:sp>
        <p:nvSpPr>
          <p:cNvPr id="8" name="Rectangle 7">
            <a:extLst>
              <a:ext uri="{FF2B5EF4-FFF2-40B4-BE49-F238E27FC236}">
                <a16:creationId xmlns:a16="http://schemas.microsoft.com/office/drawing/2014/main" id="{204348A2-3815-40E7-AADC-42954CE4150C}"/>
              </a:ext>
            </a:extLst>
          </p:cNvPr>
          <p:cNvSpPr/>
          <p:nvPr/>
        </p:nvSpPr>
        <p:spPr>
          <a:xfrm>
            <a:off x="1399842" y="1939645"/>
            <a:ext cx="2668102" cy="337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920D985-EB97-4F7E-B633-09A02047FA0F}"/>
              </a:ext>
            </a:extLst>
          </p:cNvPr>
          <p:cNvSpPr/>
          <p:nvPr/>
        </p:nvSpPr>
        <p:spPr>
          <a:xfrm rot="16200000" flipH="1">
            <a:off x="2319673" y="1410653"/>
            <a:ext cx="504056" cy="30378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90939D-0446-47EB-90F1-4D85BCF5FE9E}"/>
              </a:ext>
            </a:extLst>
          </p:cNvPr>
          <p:cNvSpPr/>
          <p:nvPr/>
        </p:nvSpPr>
        <p:spPr>
          <a:xfrm>
            <a:off x="7668344" y="1923678"/>
            <a:ext cx="1455528" cy="337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EF8A133-DE67-46C2-A0F6-083FAE961C3F}"/>
              </a:ext>
            </a:extLst>
          </p:cNvPr>
          <p:cNvSpPr/>
          <p:nvPr/>
        </p:nvSpPr>
        <p:spPr>
          <a:xfrm rot="16200000" flipH="1">
            <a:off x="8144080" y="1463852"/>
            <a:ext cx="504056" cy="30378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DC9781-711B-475B-979B-4FC4D3F7E022}"/>
              </a:ext>
            </a:extLst>
          </p:cNvPr>
          <p:cNvSpPr txBox="1"/>
          <p:nvPr/>
        </p:nvSpPr>
        <p:spPr>
          <a:xfrm>
            <a:off x="3563888" y="969897"/>
            <a:ext cx="4104456" cy="646331"/>
          </a:xfrm>
          <a:prstGeom prst="rect">
            <a:avLst/>
          </a:prstGeom>
          <a:noFill/>
          <a:ln>
            <a:solidFill>
              <a:schemeClr val="accent1"/>
            </a:solidFill>
          </a:ln>
        </p:spPr>
        <p:txBody>
          <a:bodyPr wrap="square" rtlCol="0">
            <a:spAutoFit/>
          </a:bodyPr>
          <a:lstStyle/>
          <a:p>
            <a:r>
              <a:rPr lang="en-US" dirty="0"/>
              <a:t>The order and appearance of these menu entries and icons cannot be changed</a:t>
            </a:r>
          </a:p>
        </p:txBody>
      </p:sp>
    </p:spTree>
    <p:extLst>
      <p:ext uri="{BB962C8B-B14F-4D97-AF65-F5344CB8AC3E}">
        <p14:creationId xmlns:p14="http://schemas.microsoft.com/office/powerpoint/2010/main" val="3515382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01ECD-5275-4424-A2ED-B29E3B9E78B4}"/>
              </a:ext>
            </a:extLst>
          </p:cNvPr>
          <p:cNvPicPr>
            <a:picLocks noChangeAspect="1"/>
          </p:cNvPicPr>
          <p:nvPr/>
        </p:nvPicPr>
        <p:blipFill>
          <a:blip r:embed="rId2"/>
          <a:stretch>
            <a:fillRect/>
          </a:stretch>
        </p:blipFill>
        <p:spPr>
          <a:xfrm>
            <a:off x="6156331" y="673072"/>
            <a:ext cx="2545822" cy="1842453"/>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25447"/>
            <a:ext cx="8424936" cy="504056"/>
          </a:xfrm>
        </p:spPr>
        <p:txBody>
          <a:bodyPr>
            <a:noAutofit/>
          </a:bodyPr>
          <a:lstStyle/>
          <a:p>
            <a:r>
              <a:rPr lang="en-US" dirty="0"/>
              <a:t>New UI</a:t>
            </a:r>
          </a:p>
        </p:txBody>
      </p:sp>
      <p:sp>
        <p:nvSpPr>
          <p:cNvPr id="8" name="Rectangle 7">
            <a:extLst>
              <a:ext uri="{FF2B5EF4-FFF2-40B4-BE49-F238E27FC236}">
                <a16:creationId xmlns:a16="http://schemas.microsoft.com/office/drawing/2014/main" id="{204348A2-3815-40E7-AADC-42954CE4150C}"/>
              </a:ext>
            </a:extLst>
          </p:cNvPr>
          <p:cNvSpPr/>
          <p:nvPr/>
        </p:nvSpPr>
        <p:spPr>
          <a:xfrm>
            <a:off x="6228184" y="1654073"/>
            <a:ext cx="50405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FCAB8AC0-8322-41A9-8786-97AA7C56464C}"/>
              </a:ext>
            </a:extLst>
          </p:cNvPr>
          <p:cNvSpPr>
            <a:spLocks noGrp="1"/>
          </p:cNvSpPr>
          <p:nvPr>
            <p:ph type="title"/>
          </p:nvPr>
        </p:nvSpPr>
        <p:spPr>
          <a:xfrm>
            <a:off x="251520" y="70415"/>
            <a:ext cx="8568952" cy="576064"/>
          </a:xfrm>
        </p:spPr>
        <p:txBody>
          <a:bodyPr>
            <a:normAutofit/>
          </a:bodyPr>
          <a:lstStyle/>
          <a:p>
            <a:r>
              <a:rPr lang="en-US" dirty="0"/>
              <a:t>Changes to the User Interface – Order of Links and Icons</a:t>
            </a:r>
          </a:p>
        </p:txBody>
      </p:sp>
      <p:pic>
        <p:nvPicPr>
          <p:cNvPr id="5" name="Picture 4">
            <a:extLst>
              <a:ext uri="{FF2B5EF4-FFF2-40B4-BE49-F238E27FC236}">
                <a16:creationId xmlns:a16="http://schemas.microsoft.com/office/drawing/2014/main" id="{C4AD7EA8-F66E-4C49-AAB5-154496890B20}"/>
              </a:ext>
            </a:extLst>
          </p:cNvPr>
          <p:cNvPicPr>
            <a:picLocks noChangeAspect="1"/>
          </p:cNvPicPr>
          <p:nvPr/>
        </p:nvPicPr>
        <p:blipFill>
          <a:blip r:embed="rId3"/>
          <a:stretch>
            <a:fillRect/>
          </a:stretch>
        </p:blipFill>
        <p:spPr>
          <a:xfrm>
            <a:off x="1835696" y="3075806"/>
            <a:ext cx="3343275" cy="657225"/>
          </a:xfrm>
          <a:prstGeom prst="rect">
            <a:avLst/>
          </a:prstGeom>
          <a:ln>
            <a:solidFill>
              <a:schemeClr val="accent1"/>
            </a:solidFill>
          </a:ln>
        </p:spPr>
      </p:pic>
      <p:sp>
        <p:nvSpPr>
          <p:cNvPr id="12" name="TextBox 11">
            <a:extLst>
              <a:ext uri="{FF2B5EF4-FFF2-40B4-BE49-F238E27FC236}">
                <a16:creationId xmlns:a16="http://schemas.microsoft.com/office/drawing/2014/main" id="{360A1C3C-3B02-4E06-A74A-074DC5915043}"/>
              </a:ext>
            </a:extLst>
          </p:cNvPr>
          <p:cNvSpPr txBox="1"/>
          <p:nvPr/>
        </p:nvSpPr>
        <p:spPr>
          <a:xfrm>
            <a:off x="1403648" y="1506323"/>
            <a:ext cx="4104456" cy="369332"/>
          </a:xfrm>
          <a:prstGeom prst="rect">
            <a:avLst/>
          </a:prstGeom>
          <a:noFill/>
          <a:ln>
            <a:solidFill>
              <a:schemeClr val="accent1"/>
            </a:solidFill>
          </a:ln>
        </p:spPr>
        <p:txBody>
          <a:bodyPr wrap="square" rtlCol="0">
            <a:spAutoFit/>
          </a:bodyPr>
          <a:lstStyle/>
          <a:p>
            <a:r>
              <a:rPr lang="en-US" dirty="0"/>
              <a:t>We have removed the task list icon</a:t>
            </a:r>
          </a:p>
        </p:txBody>
      </p:sp>
    </p:spTree>
    <p:extLst>
      <p:ext uri="{BB962C8B-B14F-4D97-AF65-F5344CB8AC3E}">
        <p14:creationId xmlns:p14="http://schemas.microsoft.com/office/powerpoint/2010/main" val="1526499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405F28-983B-4A51-876D-30A4C99EB14C}"/>
              </a:ext>
            </a:extLst>
          </p:cNvPr>
          <p:cNvPicPr>
            <a:picLocks noChangeAspect="1"/>
          </p:cNvPicPr>
          <p:nvPr/>
        </p:nvPicPr>
        <p:blipFill>
          <a:blip r:embed="rId2"/>
          <a:stretch>
            <a:fillRect/>
          </a:stretch>
        </p:blipFill>
        <p:spPr>
          <a:xfrm>
            <a:off x="3707904" y="725447"/>
            <a:ext cx="4576299" cy="3806454"/>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25447"/>
            <a:ext cx="8424936" cy="504056"/>
          </a:xfrm>
        </p:spPr>
        <p:txBody>
          <a:bodyPr>
            <a:noAutofit/>
          </a:bodyPr>
          <a:lstStyle/>
          <a:p>
            <a:r>
              <a:rPr lang="en-US" dirty="0"/>
              <a:t>New UI</a:t>
            </a:r>
          </a:p>
        </p:txBody>
      </p:sp>
      <p:sp>
        <p:nvSpPr>
          <p:cNvPr id="8" name="Rectangle 7">
            <a:extLst>
              <a:ext uri="{FF2B5EF4-FFF2-40B4-BE49-F238E27FC236}">
                <a16:creationId xmlns:a16="http://schemas.microsoft.com/office/drawing/2014/main" id="{204348A2-3815-40E7-AADC-42954CE4150C}"/>
              </a:ext>
            </a:extLst>
          </p:cNvPr>
          <p:cNvSpPr/>
          <p:nvPr/>
        </p:nvSpPr>
        <p:spPr>
          <a:xfrm>
            <a:off x="3760908" y="741537"/>
            <a:ext cx="667075" cy="4879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FCAB8AC0-8322-41A9-8786-97AA7C56464C}"/>
              </a:ext>
            </a:extLst>
          </p:cNvPr>
          <p:cNvSpPr>
            <a:spLocks noGrp="1"/>
          </p:cNvSpPr>
          <p:nvPr>
            <p:ph type="title"/>
          </p:nvPr>
        </p:nvSpPr>
        <p:spPr>
          <a:xfrm>
            <a:off x="251520" y="70415"/>
            <a:ext cx="8568952" cy="576064"/>
          </a:xfrm>
        </p:spPr>
        <p:txBody>
          <a:bodyPr>
            <a:normAutofit/>
          </a:bodyPr>
          <a:lstStyle/>
          <a:p>
            <a:r>
              <a:rPr lang="en-US" dirty="0"/>
              <a:t>Changes to the User Interface – Order of Links and Icons</a:t>
            </a:r>
          </a:p>
        </p:txBody>
      </p:sp>
      <p:sp>
        <p:nvSpPr>
          <p:cNvPr id="12" name="TextBox 11">
            <a:extLst>
              <a:ext uri="{FF2B5EF4-FFF2-40B4-BE49-F238E27FC236}">
                <a16:creationId xmlns:a16="http://schemas.microsoft.com/office/drawing/2014/main" id="{360A1C3C-3B02-4E06-A74A-074DC5915043}"/>
              </a:ext>
            </a:extLst>
          </p:cNvPr>
          <p:cNvSpPr txBox="1"/>
          <p:nvPr/>
        </p:nvSpPr>
        <p:spPr>
          <a:xfrm>
            <a:off x="323528" y="1698362"/>
            <a:ext cx="3024336" cy="923330"/>
          </a:xfrm>
          <a:prstGeom prst="rect">
            <a:avLst/>
          </a:prstGeom>
          <a:noFill/>
          <a:ln>
            <a:solidFill>
              <a:schemeClr val="accent1"/>
            </a:solidFill>
          </a:ln>
        </p:spPr>
        <p:txBody>
          <a:bodyPr wrap="square" rtlCol="0">
            <a:spAutoFit/>
          </a:bodyPr>
          <a:lstStyle/>
          <a:p>
            <a:r>
              <a:rPr lang="en-US" dirty="0"/>
              <a:t>Click top left ‘Search and manage Alma links” and then “Customize main menu links”</a:t>
            </a:r>
          </a:p>
        </p:txBody>
      </p:sp>
      <p:sp>
        <p:nvSpPr>
          <p:cNvPr id="13" name="Rectangle 12">
            <a:extLst>
              <a:ext uri="{FF2B5EF4-FFF2-40B4-BE49-F238E27FC236}">
                <a16:creationId xmlns:a16="http://schemas.microsoft.com/office/drawing/2014/main" id="{F7D8C646-D1BA-484A-8A60-E5EF127176F9}"/>
              </a:ext>
            </a:extLst>
          </p:cNvPr>
          <p:cNvSpPr/>
          <p:nvPr/>
        </p:nvSpPr>
        <p:spPr>
          <a:xfrm>
            <a:off x="4799252" y="3579862"/>
            <a:ext cx="1530416" cy="278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996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44A37-63D2-4A52-B18C-D5659A367762}"/>
              </a:ext>
            </a:extLst>
          </p:cNvPr>
          <p:cNvPicPr>
            <a:picLocks noChangeAspect="1"/>
          </p:cNvPicPr>
          <p:nvPr/>
        </p:nvPicPr>
        <p:blipFill>
          <a:blip r:embed="rId2"/>
          <a:stretch>
            <a:fillRect/>
          </a:stretch>
        </p:blipFill>
        <p:spPr>
          <a:xfrm>
            <a:off x="3635896" y="699123"/>
            <a:ext cx="4238625" cy="41719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25447"/>
            <a:ext cx="8424936" cy="504056"/>
          </a:xfrm>
        </p:spPr>
        <p:txBody>
          <a:bodyPr>
            <a:noAutofit/>
          </a:bodyPr>
          <a:lstStyle/>
          <a:p>
            <a:r>
              <a:rPr lang="en-US" dirty="0"/>
              <a:t>New UI</a:t>
            </a:r>
          </a:p>
        </p:txBody>
      </p:sp>
      <p:sp>
        <p:nvSpPr>
          <p:cNvPr id="8" name="Rectangle 7">
            <a:extLst>
              <a:ext uri="{FF2B5EF4-FFF2-40B4-BE49-F238E27FC236}">
                <a16:creationId xmlns:a16="http://schemas.microsoft.com/office/drawing/2014/main" id="{204348A2-3815-40E7-AADC-42954CE4150C}"/>
              </a:ext>
            </a:extLst>
          </p:cNvPr>
          <p:cNvSpPr/>
          <p:nvPr/>
        </p:nvSpPr>
        <p:spPr>
          <a:xfrm>
            <a:off x="4980996" y="1604910"/>
            <a:ext cx="576064" cy="278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FCAB8AC0-8322-41A9-8786-97AA7C56464C}"/>
              </a:ext>
            </a:extLst>
          </p:cNvPr>
          <p:cNvSpPr>
            <a:spLocks noGrp="1"/>
          </p:cNvSpPr>
          <p:nvPr>
            <p:ph type="title"/>
          </p:nvPr>
        </p:nvSpPr>
        <p:spPr>
          <a:xfrm>
            <a:off x="251520" y="70415"/>
            <a:ext cx="8568952" cy="576064"/>
          </a:xfrm>
        </p:spPr>
        <p:txBody>
          <a:bodyPr>
            <a:normAutofit/>
          </a:bodyPr>
          <a:lstStyle/>
          <a:p>
            <a:r>
              <a:rPr lang="en-US" dirty="0"/>
              <a:t>Changes to the User Interface – Order of Links and Icons</a:t>
            </a:r>
          </a:p>
        </p:txBody>
      </p:sp>
      <p:sp>
        <p:nvSpPr>
          <p:cNvPr id="12" name="TextBox 11">
            <a:extLst>
              <a:ext uri="{FF2B5EF4-FFF2-40B4-BE49-F238E27FC236}">
                <a16:creationId xmlns:a16="http://schemas.microsoft.com/office/drawing/2014/main" id="{360A1C3C-3B02-4E06-A74A-074DC5915043}"/>
              </a:ext>
            </a:extLst>
          </p:cNvPr>
          <p:cNvSpPr txBox="1"/>
          <p:nvPr/>
        </p:nvSpPr>
        <p:spPr>
          <a:xfrm>
            <a:off x="323528" y="1698362"/>
            <a:ext cx="3024336" cy="923330"/>
          </a:xfrm>
          <a:prstGeom prst="rect">
            <a:avLst/>
          </a:prstGeom>
          <a:noFill/>
          <a:ln>
            <a:solidFill>
              <a:schemeClr val="accent1"/>
            </a:solidFill>
          </a:ln>
        </p:spPr>
        <p:txBody>
          <a:bodyPr wrap="square" rtlCol="0">
            <a:spAutoFit/>
          </a:bodyPr>
          <a:lstStyle/>
          <a:p>
            <a:r>
              <a:rPr lang="en-US" dirty="0"/>
              <a:t>We have removed the “fulfillment” menu entry and moved “Analytics” to the top.</a:t>
            </a:r>
          </a:p>
        </p:txBody>
      </p:sp>
      <p:sp>
        <p:nvSpPr>
          <p:cNvPr id="13" name="Rectangle 12">
            <a:extLst>
              <a:ext uri="{FF2B5EF4-FFF2-40B4-BE49-F238E27FC236}">
                <a16:creationId xmlns:a16="http://schemas.microsoft.com/office/drawing/2014/main" id="{F7D8C646-D1BA-484A-8A60-E5EF127176F9}"/>
              </a:ext>
            </a:extLst>
          </p:cNvPr>
          <p:cNvSpPr/>
          <p:nvPr/>
        </p:nvSpPr>
        <p:spPr>
          <a:xfrm>
            <a:off x="4682428" y="1604910"/>
            <a:ext cx="197776" cy="278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E0D517-A6A3-4EE4-8DF0-2E91123783CE}"/>
              </a:ext>
            </a:extLst>
          </p:cNvPr>
          <p:cNvSpPr/>
          <p:nvPr/>
        </p:nvSpPr>
        <p:spPr>
          <a:xfrm>
            <a:off x="4815120" y="3435498"/>
            <a:ext cx="909008" cy="3651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2DE25D-BADB-4495-863B-4482EE66B3C1}"/>
              </a:ext>
            </a:extLst>
          </p:cNvPr>
          <p:cNvSpPr txBox="1"/>
          <p:nvPr/>
        </p:nvSpPr>
        <p:spPr>
          <a:xfrm>
            <a:off x="323528" y="3430948"/>
            <a:ext cx="3024336" cy="1200329"/>
          </a:xfrm>
          <a:prstGeom prst="rect">
            <a:avLst/>
          </a:prstGeom>
          <a:noFill/>
          <a:ln>
            <a:solidFill>
              <a:schemeClr val="accent1"/>
            </a:solidFill>
          </a:ln>
        </p:spPr>
        <p:txBody>
          <a:bodyPr wrap="square" rtlCol="0">
            <a:spAutoFit/>
          </a:bodyPr>
          <a:lstStyle/>
          <a:p>
            <a:r>
              <a:rPr lang="en-US" dirty="0"/>
              <a:t>Note that hidden entries will not appear in the left pane, but will appear when clicking the three dots here</a:t>
            </a:r>
          </a:p>
        </p:txBody>
      </p:sp>
      <p:cxnSp>
        <p:nvCxnSpPr>
          <p:cNvPr id="5" name="Straight Arrow Connector 4">
            <a:extLst>
              <a:ext uri="{FF2B5EF4-FFF2-40B4-BE49-F238E27FC236}">
                <a16:creationId xmlns:a16="http://schemas.microsoft.com/office/drawing/2014/main" id="{9212BCF9-D4DE-408A-9B2E-21E17B34F316}"/>
              </a:ext>
            </a:extLst>
          </p:cNvPr>
          <p:cNvCxnSpPr/>
          <p:nvPr/>
        </p:nvCxnSpPr>
        <p:spPr>
          <a:xfrm>
            <a:off x="3347864" y="4371950"/>
            <a:ext cx="504056" cy="259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087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3979385"/>
          </a:xfrm>
        </p:spPr>
        <p:txBody>
          <a:bodyPr>
            <a:noAutofit/>
          </a:bodyPr>
          <a:lstStyle/>
          <a:p>
            <a:r>
              <a:rPr lang="en-US" dirty="0"/>
              <a:t>On all pages that have a summary section containing read-only information about the displayed entity, this section was moved to the right-hand panel. </a:t>
            </a:r>
          </a:p>
          <a:p>
            <a:r>
              <a:rPr lang="en-US" dirty="0"/>
              <a:t>This allows the staff user to see more dynamic information for the entity he or she is working with, along with the static information for this entity.</a:t>
            </a:r>
          </a:p>
        </p:txBody>
      </p:sp>
      <p:sp>
        <p:nvSpPr>
          <p:cNvPr id="7" name="Title 2">
            <a:extLst>
              <a:ext uri="{FF2B5EF4-FFF2-40B4-BE49-F238E27FC236}">
                <a16:creationId xmlns:a16="http://schemas.microsoft.com/office/drawing/2014/main" id="{CD4BA6F5-D644-4ED5-B95B-FF1FAEB0F62C}"/>
              </a:ext>
            </a:extLst>
          </p:cNvPr>
          <p:cNvSpPr>
            <a:spLocks noGrp="1"/>
          </p:cNvSpPr>
          <p:nvPr>
            <p:ph type="title"/>
          </p:nvPr>
        </p:nvSpPr>
        <p:spPr>
          <a:xfrm>
            <a:off x="251520" y="70415"/>
            <a:ext cx="8568952" cy="576064"/>
          </a:xfrm>
        </p:spPr>
        <p:txBody>
          <a:bodyPr>
            <a:normAutofit/>
          </a:bodyPr>
          <a:lstStyle/>
          <a:p>
            <a:r>
              <a:rPr lang="en-US" dirty="0"/>
              <a:t>Changes to the User Interface – Summary Section</a:t>
            </a:r>
          </a:p>
        </p:txBody>
      </p:sp>
    </p:spTree>
    <p:extLst>
      <p:ext uri="{BB962C8B-B14F-4D97-AF65-F5344CB8AC3E}">
        <p14:creationId xmlns:p14="http://schemas.microsoft.com/office/powerpoint/2010/main" val="2736878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48660B-5A79-42DF-A683-3E51FB3DA555}"/>
              </a:ext>
            </a:extLst>
          </p:cNvPr>
          <p:cNvPicPr>
            <a:picLocks noChangeAspect="1"/>
          </p:cNvPicPr>
          <p:nvPr/>
        </p:nvPicPr>
        <p:blipFill>
          <a:blip r:embed="rId2"/>
          <a:stretch>
            <a:fillRect/>
          </a:stretch>
        </p:blipFill>
        <p:spPr>
          <a:xfrm>
            <a:off x="917848" y="1203598"/>
            <a:ext cx="7308304" cy="3492172"/>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a:xfrm>
            <a:off x="251520" y="70415"/>
            <a:ext cx="8568952" cy="576064"/>
          </a:xfrm>
        </p:spPr>
        <p:txBody>
          <a:bodyPr>
            <a:normAutofit/>
          </a:bodyPr>
          <a:lstStyle/>
          <a:p>
            <a:r>
              <a:rPr lang="en-US" dirty="0"/>
              <a:t>Changes to the User Interface – Summary Section</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504056"/>
          </a:xfrm>
        </p:spPr>
        <p:txBody>
          <a:bodyPr>
            <a:noAutofit/>
          </a:bodyPr>
          <a:lstStyle/>
          <a:p>
            <a:r>
              <a:rPr lang="en-US" dirty="0"/>
              <a:t>Old UI</a:t>
            </a:r>
          </a:p>
        </p:txBody>
      </p:sp>
      <p:sp>
        <p:nvSpPr>
          <p:cNvPr id="8" name="Rectangle 7">
            <a:extLst>
              <a:ext uri="{FF2B5EF4-FFF2-40B4-BE49-F238E27FC236}">
                <a16:creationId xmlns:a16="http://schemas.microsoft.com/office/drawing/2014/main" id="{204348A2-3815-40E7-AADC-42954CE4150C}"/>
              </a:ext>
            </a:extLst>
          </p:cNvPr>
          <p:cNvSpPr/>
          <p:nvPr/>
        </p:nvSpPr>
        <p:spPr>
          <a:xfrm>
            <a:off x="917848" y="1491630"/>
            <a:ext cx="7182544" cy="6480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710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8FDDCA-FE94-44DD-B4F8-6BAEB16A64EC}"/>
              </a:ext>
            </a:extLst>
          </p:cNvPr>
          <p:cNvPicPr>
            <a:picLocks noChangeAspect="1"/>
          </p:cNvPicPr>
          <p:nvPr/>
        </p:nvPicPr>
        <p:blipFill>
          <a:blip r:embed="rId2"/>
          <a:stretch>
            <a:fillRect/>
          </a:stretch>
        </p:blipFill>
        <p:spPr>
          <a:xfrm>
            <a:off x="0" y="1267523"/>
            <a:ext cx="9144000" cy="3032419"/>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25447"/>
            <a:ext cx="8424936" cy="504056"/>
          </a:xfrm>
        </p:spPr>
        <p:txBody>
          <a:bodyPr>
            <a:noAutofit/>
          </a:bodyPr>
          <a:lstStyle/>
          <a:p>
            <a:r>
              <a:rPr lang="en-US" dirty="0"/>
              <a:t>New UI</a:t>
            </a:r>
          </a:p>
        </p:txBody>
      </p:sp>
      <p:sp>
        <p:nvSpPr>
          <p:cNvPr id="8" name="Rectangle 7">
            <a:extLst>
              <a:ext uri="{FF2B5EF4-FFF2-40B4-BE49-F238E27FC236}">
                <a16:creationId xmlns:a16="http://schemas.microsoft.com/office/drawing/2014/main" id="{204348A2-3815-40E7-AADC-42954CE4150C}"/>
              </a:ext>
            </a:extLst>
          </p:cNvPr>
          <p:cNvSpPr/>
          <p:nvPr/>
        </p:nvSpPr>
        <p:spPr>
          <a:xfrm>
            <a:off x="7740352" y="1405137"/>
            <a:ext cx="1368152" cy="2470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FCAB8AC0-8322-41A9-8786-97AA7C56464C}"/>
              </a:ext>
            </a:extLst>
          </p:cNvPr>
          <p:cNvSpPr>
            <a:spLocks noGrp="1"/>
          </p:cNvSpPr>
          <p:nvPr>
            <p:ph type="title"/>
          </p:nvPr>
        </p:nvSpPr>
        <p:spPr>
          <a:xfrm>
            <a:off x="251520" y="70415"/>
            <a:ext cx="8568952" cy="576064"/>
          </a:xfrm>
        </p:spPr>
        <p:txBody>
          <a:bodyPr>
            <a:normAutofit/>
          </a:bodyPr>
          <a:lstStyle/>
          <a:p>
            <a:r>
              <a:rPr lang="en-US" dirty="0"/>
              <a:t>Changes to the User Interface – Summary Section</a:t>
            </a:r>
          </a:p>
        </p:txBody>
      </p:sp>
    </p:spTree>
    <p:extLst>
      <p:ext uri="{BB962C8B-B14F-4D97-AF65-F5344CB8AC3E}">
        <p14:creationId xmlns:p14="http://schemas.microsoft.com/office/powerpoint/2010/main" val="623755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3979385"/>
          </a:xfrm>
        </p:spPr>
        <p:txBody>
          <a:bodyPr>
            <a:noAutofit/>
          </a:bodyPr>
          <a:lstStyle/>
          <a:p>
            <a:r>
              <a:rPr lang="en-US" dirty="0"/>
              <a:t>The Task list was changed to a panel that can be collapsed to provide more room on the page.</a:t>
            </a:r>
          </a:p>
        </p:txBody>
      </p:sp>
      <p:sp>
        <p:nvSpPr>
          <p:cNvPr id="7" name="Title 2">
            <a:extLst>
              <a:ext uri="{FF2B5EF4-FFF2-40B4-BE49-F238E27FC236}">
                <a16:creationId xmlns:a16="http://schemas.microsoft.com/office/drawing/2014/main" id="{CD4BA6F5-D644-4ED5-B95B-FF1FAEB0F62C}"/>
              </a:ext>
            </a:extLst>
          </p:cNvPr>
          <p:cNvSpPr>
            <a:spLocks noGrp="1"/>
          </p:cNvSpPr>
          <p:nvPr>
            <p:ph type="title"/>
          </p:nvPr>
        </p:nvSpPr>
        <p:spPr>
          <a:xfrm>
            <a:off x="251520" y="70415"/>
            <a:ext cx="8568952" cy="576064"/>
          </a:xfrm>
        </p:spPr>
        <p:txBody>
          <a:bodyPr>
            <a:normAutofit/>
          </a:bodyPr>
          <a:lstStyle/>
          <a:p>
            <a:r>
              <a:rPr lang="en-US" dirty="0"/>
              <a:t>Changes to the User Interface – Task List Panel</a:t>
            </a:r>
          </a:p>
        </p:txBody>
      </p:sp>
    </p:spTree>
    <p:extLst>
      <p:ext uri="{BB962C8B-B14F-4D97-AF65-F5344CB8AC3E}">
        <p14:creationId xmlns:p14="http://schemas.microsoft.com/office/powerpoint/2010/main" val="1862330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52F402-CE53-47E1-9336-538DD6665E9E}"/>
              </a:ext>
            </a:extLst>
          </p:cNvPr>
          <p:cNvPicPr>
            <a:picLocks noChangeAspect="1"/>
          </p:cNvPicPr>
          <p:nvPr/>
        </p:nvPicPr>
        <p:blipFill>
          <a:blip r:embed="rId2"/>
          <a:stretch>
            <a:fillRect/>
          </a:stretch>
        </p:blipFill>
        <p:spPr>
          <a:xfrm>
            <a:off x="2367660" y="1051041"/>
            <a:ext cx="4436599" cy="3551737"/>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a:xfrm>
            <a:off x="251520" y="70415"/>
            <a:ext cx="8568952" cy="576064"/>
          </a:xfrm>
        </p:spPr>
        <p:txBody>
          <a:bodyPr>
            <a:normAutofit/>
          </a:bodyPr>
          <a:lstStyle/>
          <a:p>
            <a:r>
              <a:rPr lang="en-US" dirty="0"/>
              <a:t>Changes to the User Interface – Task List Panel</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71550"/>
            <a:ext cx="8424936" cy="504056"/>
          </a:xfrm>
        </p:spPr>
        <p:txBody>
          <a:bodyPr>
            <a:noAutofit/>
          </a:bodyPr>
          <a:lstStyle/>
          <a:p>
            <a:r>
              <a:rPr lang="en-US" dirty="0"/>
              <a:t>Old UI</a:t>
            </a:r>
          </a:p>
        </p:txBody>
      </p:sp>
      <p:sp>
        <p:nvSpPr>
          <p:cNvPr id="8" name="Rectangle 7">
            <a:extLst>
              <a:ext uri="{FF2B5EF4-FFF2-40B4-BE49-F238E27FC236}">
                <a16:creationId xmlns:a16="http://schemas.microsoft.com/office/drawing/2014/main" id="{204348A2-3815-40E7-AADC-42954CE4150C}"/>
              </a:ext>
            </a:extLst>
          </p:cNvPr>
          <p:cNvSpPr/>
          <p:nvPr/>
        </p:nvSpPr>
        <p:spPr>
          <a:xfrm>
            <a:off x="3496712" y="1290077"/>
            <a:ext cx="2542596" cy="19297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73F384-60C1-4E99-8D33-578C05F9D56A}"/>
              </a:ext>
            </a:extLst>
          </p:cNvPr>
          <p:cNvSpPr/>
          <p:nvPr/>
        </p:nvSpPr>
        <p:spPr>
          <a:xfrm>
            <a:off x="5872976" y="1059582"/>
            <a:ext cx="216024" cy="23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255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81EF-8127-4A88-A661-082445FC2E2E}"/>
              </a:ext>
            </a:extLst>
          </p:cNvPr>
          <p:cNvSpPr>
            <a:spLocks noGrp="1"/>
          </p:cNvSpPr>
          <p:nvPr>
            <p:ph type="ctrTitle"/>
          </p:nvPr>
        </p:nvSpPr>
        <p:spPr>
          <a:xfrm>
            <a:off x="742497" y="3319778"/>
            <a:ext cx="7717935" cy="1240583"/>
          </a:xfrm>
        </p:spPr>
        <p:txBody>
          <a:bodyPr/>
          <a:lstStyle/>
          <a:p>
            <a:pPr algn="ctr"/>
            <a:r>
              <a:rPr lang="en-US" sz="2400" dirty="0"/>
              <a:t>Introduction</a:t>
            </a:r>
            <a:endParaRPr lang="en-US" sz="2600" dirty="0"/>
          </a:p>
        </p:txBody>
      </p:sp>
      <p:sp>
        <p:nvSpPr>
          <p:cNvPr id="3" name="Slide Number Placeholder 2">
            <a:extLst>
              <a:ext uri="{FF2B5EF4-FFF2-40B4-BE49-F238E27FC236}">
                <a16:creationId xmlns:a16="http://schemas.microsoft.com/office/drawing/2014/main" id="{FEC79E8F-9D2D-4B91-819B-3AFDE71408EB}"/>
              </a:ext>
            </a:extLst>
          </p:cNvPr>
          <p:cNvSpPr>
            <a:spLocks noGrp="1"/>
          </p:cNvSpPr>
          <p:nvPr>
            <p:ph type="sldNum" sz="quarter" idx="10"/>
          </p:nvPr>
        </p:nvSpPr>
        <p:spPr/>
        <p:txBody>
          <a:bodyPr/>
          <a:lstStyle/>
          <a:p>
            <a:fld id="{1C146586-7EC2-481D-848F-8CE41EB2DE6C}" type="slidenum">
              <a:rPr lang="en-US" smtClean="0"/>
              <a:pPr/>
              <a:t>3</a:t>
            </a:fld>
            <a:endParaRPr lang="en-US" dirty="0"/>
          </a:p>
        </p:txBody>
      </p:sp>
      <p:pic>
        <p:nvPicPr>
          <p:cNvPr id="6" name="Picture 5">
            <a:extLst>
              <a:ext uri="{FF2B5EF4-FFF2-40B4-BE49-F238E27FC236}">
                <a16:creationId xmlns:a16="http://schemas.microsoft.com/office/drawing/2014/main" id="{A514FBB8-B891-4AFA-B73F-B031A9A7F8B6}"/>
              </a:ext>
            </a:extLst>
          </p:cNvPr>
          <p:cNvPicPr>
            <a:picLocks noChangeAspect="1"/>
          </p:cNvPicPr>
          <p:nvPr/>
        </p:nvPicPr>
        <p:blipFill>
          <a:blip r:embed="rId2"/>
          <a:stretch>
            <a:fillRect/>
          </a:stretch>
        </p:blipFill>
        <p:spPr>
          <a:xfrm>
            <a:off x="2267745" y="0"/>
            <a:ext cx="2952328" cy="3150471"/>
          </a:xfrm>
          <a:prstGeom prst="rect">
            <a:avLst/>
          </a:prstGeom>
        </p:spPr>
      </p:pic>
      <p:pic>
        <p:nvPicPr>
          <p:cNvPr id="8" name="Picture 7">
            <a:extLst>
              <a:ext uri="{FF2B5EF4-FFF2-40B4-BE49-F238E27FC236}">
                <a16:creationId xmlns:a16="http://schemas.microsoft.com/office/drawing/2014/main" id="{AB23B3D4-CB9C-45B7-94E0-CB38013F2203}"/>
              </a:ext>
            </a:extLst>
          </p:cNvPr>
          <p:cNvPicPr>
            <a:picLocks noChangeAspect="1"/>
          </p:cNvPicPr>
          <p:nvPr/>
        </p:nvPicPr>
        <p:blipFill>
          <a:blip r:embed="rId3"/>
          <a:stretch>
            <a:fillRect/>
          </a:stretch>
        </p:blipFill>
        <p:spPr>
          <a:xfrm>
            <a:off x="1521254" y="0"/>
            <a:ext cx="7652210" cy="3150471"/>
          </a:xfrm>
          <a:prstGeom prst="rect">
            <a:avLst/>
          </a:prstGeom>
        </p:spPr>
      </p:pic>
    </p:spTree>
    <p:extLst>
      <p:ext uri="{BB962C8B-B14F-4D97-AF65-F5344CB8AC3E}">
        <p14:creationId xmlns:p14="http://schemas.microsoft.com/office/powerpoint/2010/main" val="206719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B939D6-34BC-40F6-9941-461A99DA8C5A}"/>
              </a:ext>
            </a:extLst>
          </p:cNvPr>
          <p:cNvPicPr>
            <a:picLocks noChangeAspect="1"/>
          </p:cNvPicPr>
          <p:nvPr/>
        </p:nvPicPr>
        <p:blipFill>
          <a:blip r:embed="rId2"/>
          <a:stretch>
            <a:fillRect/>
          </a:stretch>
        </p:blipFill>
        <p:spPr>
          <a:xfrm>
            <a:off x="2652941" y="784229"/>
            <a:ext cx="3838117" cy="3996281"/>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725447"/>
            <a:ext cx="8424936" cy="504056"/>
          </a:xfrm>
        </p:spPr>
        <p:txBody>
          <a:bodyPr>
            <a:noAutofit/>
          </a:bodyPr>
          <a:lstStyle/>
          <a:p>
            <a:r>
              <a:rPr lang="en-US" dirty="0"/>
              <a:t>New UI</a:t>
            </a:r>
          </a:p>
        </p:txBody>
      </p:sp>
      <p:sp>
        <p:nvSpPr>
          <p:cNvPr id="8" name="Rectangle 7">
            <a:extLst>
              <a:ext uri="{FF2B5EF4-FFF2-40B4-BE49-F238E27FC236}">
                <a16:creationId xmlns:a16="http://schemas.microsoft.com/office/drawing/2014/main" id="{204348A2-3815-40E7-AADC-42954CE4150C}"/>
              </a:ext>
            </a:extLst>
          </p:cNvPr>
          <p:cNvSpPr/>
          <p:nvPr/>
        </p:nvSpPr>
        <p:spPr>
          <a:xfrm>
            <a:off x="4311852" y="1036529"/>
            <a:ext cx="2160240" cy="3752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FCAB8AC0-8322-41A9-8786-97AA7C56464C}"/>
              </a:ext>
            </a:extLst>
          </p:cNvPr>
          <p:cNvSpPr>
            <a:spLocks noGrp="1"/>
          </p:cNvSpPr>
          <p:nvPr>
            <p:ph type="title"/>
          </p:nvPr>
        </p:nvSpPr>
        <p:spPr>
          <a:xfrm>
            <a:off x="251520" y="70415"/>
            <a:ext cx="8568952" cy="576064"/>
          </a:xfrm>
        </p:spPr>
        <p:txBody>
          <a:bodyPr>
            <a:normAutofit/>
          </a:bodyPr>
          <a:lstStyle/>
          <a:p>
            <a:r>
              <a:rPr lang="en-US" dirty="0"/>
              <a:t>Changes to the User Interface – Task List Panel</a:t>
            </a:r>
          </a:p>
        </p:txBody>
      </p:sp>
    </p:spTree>
    <p:extLst>
      <p:ext uri="{BB962C8B-B14F-4D97-AF65-F5344CB8AC3E}">
        <p14:creationId xmlns:p14="http://schemas.microsoft.com/office/powerpoint/2010/main" val="3964606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81EF-8127-4A88-A661-082445FC2E2E}"/>
              </a:ext>
            </a:extLst>
          </p:cNvPr>
          <p:cNvSpPr>
            <a:spLocks noGrp="1"/>
          </p:cNvSpPr>
          <p:nvPr>
            <p:ph type="ctrTitle"/>
          </p:nvPr>
        </p:nvSpPr>
        <p:spPr>
          <a:xfrm>
            <a:off x="742497" y="3319778"/>
            <a:ext cx="7717935" cy="1240583"/>
          </a:xfrm>
        </p:spPr>
        <p:txBody>
          <a:bodyPr/>
          <a:lstStyle/>
          <a:p>
            <a:pPr algn="ctr"/>
            <a:r>
              <a:rPr lang="en-US" sz="2600" dirty="0"/>
              <a:t>Collapse and Expand the Main Menu Navigation Panel</a:t>
            </a:r>
          </a:p>
        </p:txBody>
      </p:sp>
      <p:sp>
        <p:nvSpPr>
          <p:cNvPr id="3" name="Slide Number Placeholder 2">
            <a:extLst>
              <a:ext uri="{FF2B5EF4-FFF2-40B4-BE49-F238E27FC236}">
                <a16:creationId xmlns:a16="http://schemas.microsoft.com/office/drawing/2014/main" id="{FEC79E8F-9D2D-4B91-819B-3AFDE71408EB}"/>
              </a:ext>
            </a:extLst>
          </p:cNvPr>
          <p:cNvSpPr>
            <a:spLocks noGrp="1"/>
          </p:cNvSpPr>
          <p:nvPr>
            <p:ph type="sldNum" sz="quarter" idx="10"/>
          </p:nvPr>
        </p:nvSpPr>
        <p:spPr/>
        <p:txBody>
          <a:bodyPr/>
          <a:lstStyle/>
          <a:p>
            <a:fld id="{1C146586-7EC2-481D-848F-8CE41EB2DE6C}" type="slidenum">
              <a:rPr lang="en-US" smtClean="0"/>
              <a:pPr/>
              <a:t>31</a:t>
            </a:fld>
            <a:endParaRPr lang="en-US" dirty="0"/>
          </a:p>
        </p:txBody>
      </p:sp>
      <p:pic>
        <p:nvPicPr>
          <p:cNvPr id="6" name="Picture 5">
            <a:extLst>
              <a:ext uri="{FF2B5EF4-FFF2-40B4-BE49-F238E27FC236}">
                <a16:creationId xmlns:a16="http://schemas.microsoft.com/office/drawing/2014/main" id="{A514FBB8-B891-4AFA-B73F-B031A9A7F8B6}"/>
              </a:ext>
            </a:extLst>
          </p:cNvPr>
          <p:cNvPicPr>
            <a:picLocks noChangeAspect="1"/>
          </p:cNvPicPr>
          <p:nvPr/>
        </p:nvPicPr>
        <p:blipFill>
          <a:blip r:embed="rId2"/>
          <a:stretch>
            <a:fillRect/>
          </a:stretch>
        </p:blipFill>
        <p:spPr>
          <a:xfrm>
            <a:off x="2267745" y="0"/>
            <a:ext cx="2952328" cy="3150471"/>
          </a:xfrm>
          <a:prstGeom prst="rect">
            <a:avLst/>
          </a:prstGeom>
        </p:spPr>
      </p:pic>
      <p:pic>
        <p:nvPicPr>
          <p:cNvPr id="5" name="Picture 4" descr="A group of people sitting at a table&#10;&#10;Description automatically generated">
            <a:extLst>
              <a:ext uri="{FF2B5EF4-FFF2-40B4-BE49-F238E27FC236}">
                <a16:creationId xmlns:a16="http://schemas.microsoft.com/office/drawing/2014/main" id="{85B68B0B-3F7B-49E7-A2E9-A4C0648F6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086" y="10113"/>
            <a:ext cx="7195520" cy="3150471"/>
          </a:xfrm>
          <a:prstGeom prst="rect">
            <a:avLst/>
          </a:prstGeom>
        </p:spPr>
      </p:pic>
    </p:spTree>
    <p:extLst>
      <p:ext uri="{BB962C8B-B14F-4D97-AF65-F5344CB8AC3E}">
        <p14:creationId xmlns:p14="http://schemas.microsoft.com/office/powerpoint/2010/main" val="1622446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Collapse and Expand the Main Menu Navigation Panel</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4040488"/>
          </a:xfrm>
        </p:spPr>
        <p:txBody>
          <a:bodyPr>
            <a:normAutofit/>
          </a:bodyPr>
          <a:lstStyle/>
          <a:p>
            <a:r>
              <a:rPr lang="en-US" dirty="0"/>
              <a:t>As we have already seen, the Main Menu Navigation bar changed location from the header to the left side. </a:t>
            </a:r>
          </a:p>
          <a:p>
            <a:r>
              <a:rPr lang="en-US" dirty="0"/>
              <a:t>In addition to changing location, it is now a left-side panel </a:t>
            </a:r>
            <a:r>
              <a:rPr lang="en-US" b="1" dirty="0"/>
              <a:t>that can be collapsed </a:t>
            </a:r>
            <a:r>
              <a:rPr lang="en-US" dirty="0"/>
              <a:t>to provide more room on the page while still remaining visible. </a:t>
            </a:r>
          </a:p>
          <a:p>
            <a:r>
              <a:rPr lang="en-US" dirty="0"/>
              <a:t>It can be expanded again at any time.</a:t>
            </a:r>
          </a:p>
        </p:txBody>
      </p:sp>
    </p:spTree>
    <p:extLst>
      <p:ext uri="{BB962C8B-B14F-4D97-AF65-F5344CB8AC3E}">
        <p14:creationId xmlns:p14="http://schemas.microsoft.com/office/powerpoint/2010/main" val="2877695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Collapse and Expand the Main Menu Navigation Panel</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4040488"/>
          </a:xfrm>
        </p:spPr>
        <p:txBody>
          <a:bodyPr>
            <a:normAutofit/>
          </a:bodyPr>
          <a:lstStyle/>
          <a:p>
            <a:r>
              <a:rPr lang="en-US" dirty="0"/>
              <a:t>To collapse the Main Menu Navigation panel:</a:t>
            </a:r>
          </a:p>
          <a:p>
            <a:pPr marL="457200" indent="-457200">
              <a:buFont typeface="+mj-lt"/>
              <a:buAutoNum type="arabicPeriod"/>
            </a:pPr>
            <a:r>
              <a:rPr lang="en-US" dirty="0"/>
              <a:t>Click “Search and Manage Alma Links” on the Main Menu</a:t>
            </a:r>
          </a:p>
          <a:p>
            <a:pPr marL="457200" indent="-457200">
              <a:buFont typeface="+mj-lt"/>
              <a:buAutoNum type="arabicPeriod"/>
            </a:pPr>
            <a:r>
              <a:rPr lang="en-US" dirty="0"/>
              <a:t>Select the Collapse left menu option. </a:t>
            </a:r>
          </a:p>
          <a:p>
            <a:pPr marL="457200" indent="-457200">
              <a:buFont typeface="+mj-lt"/>
              <a:buAutoNum type="arabicPeriod"/>
            </a:pPr>
            <a:r>
              <a:rPr lang="en-US" dirty="0"/>
              <a:t>To return to the Expanded view, select Expand left menu.</a:t>
            </a:r>
          </a:p>
        </p:txBody>
      </p:sp>
    </p:spTree>
    <p:extLst>
      <p:ext uri="{BB962C8B-B14F-4D97-AF65-F5344CB8AC3E}">
        <p14:creationId xmlns:p14="http://schemas.microsoft.com/office/powerpoint/2010/main" val="2875902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C1B3A7-84C7-48FD-A794-312A587B618B}"/>
              </a:ext>
            </a:extLst>
          </p:cNvPr>
          <p:cNvPicPr>
            <a:picLocks noChangeAspect="1"/>
          </p:cNvPicPr>
          <p:nvPr/>
        </p:nvPicPr>
        <p:blipFill>
          <a:blip r:embed="rId2"/>
          <a:stretch>
            <a:fillRect/>
          </a:stretch>
        </p:blipFill>
        <p:spPr>
          <a:xfrm>
            <a:off x="917848" y="646479"/>
            <a:ext cx="7308304" cy="4040974"/>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Collapse and Expand the Main Menu Navigation Panel</a:t>
            </a:r>
          </a:p>
        </p:txBody>
      </p:sp>
      <p:sp>
        <p:nvSpPr>
          <p:cNvPr id="6" name="Rectangle 5">
            <a:extLst>
              <a:ext uri="{FF2B5EF4-FFF2-40B4-BE49-F238E27FC236}">
                <a16:creationId xmlns:a16="http://schemas.microsoft.com/office/drawing/2014/main" id="{DEF812A0-0A70-416E-A3DF-47F055BF1229}"/>
              </a:ext>
            </a:extLst>
          </p:cNvPr>
          <p:cNvSpPr/>
          <p:nvPr/>
        </p:nvSpPr>
        <p:spPr>
          <a:xfrm>
            <a:off x="891156" y="987574"/>
            <a:ext cx="656508" cy="5133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22E7B61-E11B-43D0-AD0A-BA2D690CDB0C}"/>
              </a:ext>
            </a:extLst>
          </p:cNvPr>
          <p:cNvSpPr txBox="1"/>
          <p:nvPr/>
        </p:nvSpPr>
        <p:spPr>
          <a:xfrm>
            <a:off x="3022200" y="1594996"/>
            <a:ext cx="1189760" cy="369332"/>
          </a:xfrm>
          <a:prstGeom prst="rect">
            <a:avLst/>
          </a:prstGeom>
          <a:solidFill>
            <a:schemeClr val="bg1"/>
          </a:solidFill>
          <a:ln>
            <a:solidFill>
              <a:schemeClr val="accent1"/>
            </a:solidFill>
          </a:ln>
        </p:spPr>
        <p:txBody>
          <a:bodyPr wrap="square" rtlCol="0">
            <a:spAutoFit/>
          </a:bodyPr>
          <a:lstStyle/>
          <a:p>
            <a:r>
              <a:rPr lang="en-US" dirty="0"/>
              <a:t>Click here</a:t>
            </a:r>
          </a:p>
        </p:txBody>
      </p:sp>
      <p:cxnSp>
        <p:nvCxnSpPr>
          <p:cNvPr id="10" name="Straight Arrow Connector 9">
            <a:extLst>
              <a:ext uri="{FF2B5EF4-FFF2-40B4-BE49-F238E27FC236}">
                <a16:creationId xmlns:a16="http://schemas.microsoft.com/office/drawing/2014/main" id="{EF57AC16-F586-40BA-AD49-663C64B975E0}"/>
              </a:ext>
            </a:extLst>
          </p:cNvPr>
          <p:cNvCxnSpPr>
            <a:cxnSpLocks/>
          </p:cNvCxnSpPr>
          <p:nvPr/>
        </p:nvCxnSpPr>
        <p:spPr>
          <a:xfrm flipH="1" flipV="1">
            <a:off x="1574543" y="1368327"/>
            <a:ext cx="1413281" cy="411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803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A4959-F626-4E95-AE19-1565F5796414}"/>
              </a:ext>
            </a:extLst>
          </p:cNvPr>
          <p:cNvPicPr>
            <a:picLocks noChangeAspect="1"/>
          </p:cNvPicPr>
          <p:nvPr/>
        </p:nvPicPr>
        <p:blipFill>
          <a:blip r:embed="rId2"/>
          <a:stretch>
            <a:fillRect/>
          </a:stretch>
        </p:blipFill>
        <p:spPr>
          <a:xfrm>
            <a:off x="1862137" y="615322"/>
            <a:ext cx="5419725" cy="41433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Collapse and Expand the Main Menu Navigation Panel</a:t>
            </a:r>
          </a:p>
        </p:txBody>
      </p:sp>
      <p:sp>
        <p:nvSpPr>
          <p:cNvPr id="6" name="Rectangle 5">
            <a:extLst>
              <a:ext uri="{FF2B5EF4-FFF2-40B4-BE49-F238E27FC236}">
                <a16:creationId xmlns:a16="http://schemas.microsoft.com/office/drawing/2014/main" id="{DEF812A0-0A70-416E-A3DF-47F055BF1229}"/>
              </a:ext>
            </a:extLst>
          </p:cNvPr>
          <p:cNvSpPr/>
          <p:nvPr/>
        </p:nvSpPr>
        <p:spPr>
          <a:xfrm>
            <a:off x="3027353" y="4271186"/>
            <a:ext cx="1274863"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22E7B61-E11B-43D0-AD0A-BA2D690CDB0C}"/>
              </a:ext>
            </a:extLst>
          </p:cNvPr>
          <p:cNvSpPr txBox="1"/>
          <p:nvPr/>
        </p:nvSpPr>
        <p:spPr>
          <a:xfrm>
            <a:off x="5947921" y="3837071"/>
            <a:ext cx="1189760" cy="646331"/>
          </a:xfrm>
          <a:prstGeom prst="rect">
            <a:avLst/>
          </a:prstGeom>
          <a:solidFill>
            <a:schemeClr val="bg1"/>
          </a:solidFill>
          <a:ln>
            <a:solidFill>
              <a:schemeClr val="accent1"/>
            </a:solidFill>
          </a:ln>
        </p:spPr>
        <p:txBody>
          <a:bodyPr wrap="square" rtlCol="0">
            <a:spAutoFit/>
          </a:bodyPr>
          <a:lstStyle/>
          <a:p>
            <a:r>
              <a:rPr lang="en-US" dirty="0"/>
              <a:t>Collapse the menu</a:t>
            </a:r>
          </a:p>
        </p:txBody>
      </p:sp>
      <p:cxnSp>
        <p:nvCxnSpPr>
          <p:cNvPr id="10" name="Straight Arrow Connector 9">
            <a:extLst>
              <a:ext uri="{FF2B5EF4-FFF2-40B4-BE49-F238E27FC236}">
                <a16:creationId xmlns:a16="http://schemas.microsoft.com/office/drawing/2014/main" id="{EF57AC16-F586-40BA-AD49-663C64B975E0}"/>
              </a:ext>
            </a:extLst>
          </p:cNvPr>
          <p:cNvCxnSpPr>
            <a:cxnSpLocks/>
          </p:cNvCxnSpPr>
          <p:nvPr/>
        </p:nvCxnSpPr>
        <p:spPr>
          <a:xfrm flipH="1">
            <a:off x="4309746" y="4011910"/>
            <a:ext cx="1630406" cy="3791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6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B5CBF7-6582-4EF1-B3DB-E9C66A754DF3}"/>
              </a:ext>
            </a:extLst>
          </p:cNvPr>
          <p:cNvPicPr>
            <a:picLocks noChangeAspect="1"/>
          </p:cNvPicPr>
          <p:nvPr/>
        </p:nvPicPr>
        <p:blipFill>
          <a:blip r:embed="rId2"/>
          <a:stretch>
            <a:fillRect/>
          </a:stretch>
        </p:blipFill>
        <p:spPr>
          <a:xfrm>
            <a:off x="0" y="770554"/>
            <a:ext cx="9144000" cy="3602391"/>
          </a:xfrm>
          <a:prstGeom prst="rect">
            <a:avLst/>
          </a:prstGeom>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Collapse and Expand the Main Menu Navigation Panel</a:t>
            </a:r>
          </a:p>
        </p:txBody>
      </p:sp>
      <p:sp>
        <p:nvSpPr>
          <p:cNvPr id="8" name="TextBox 7">
            <a:extLst>
              <a:ext uri="{FF2B5EF4-FFF2-40B4-BE49-F238E27FC236}">
                <a16:creationId xmlns:a16="http://schemas.microsoft.com/office/drawing/2014/main" id="{422E7B61-E11B-43D0-AD0A-BA2D690CDB0C}"/>
              </a:ext>
            </a:extLst>
          </p:cNvPr>
          <p:cNvSpPr txBox="1"/>
          <p:nvPr/>
        </p:nvSpPr>
        <p:spPr>
          <a:xfrm>
            <a:off x="4869274" y="2202418"/>
            <a:ext cx="3303126" cy="1754326"/>
          </a:xfrm>
          <a:prstGeom prst="rect">
            <a:avLst/>
          </a:prstGeom>
          <a:solidFill>
            <a:schemeClr val="bg1"/>
          </a:solidFill>
          <a:ln>
            <a:solidFill>
              <a:schemeClr val="accent1"/>
            </a:solidFill>
          </a:ln>
        </p:spPr>
        <p:txBody>
          <a:bodyPr wrap="square" rtlCol="0">
            <a:spAutoFit/>
          </a:bodyPr>
          <a:lstStyle/>
          <a:p>
            <a:r>
              <a:rPr lang="en-US" dirty="0"/>
              <a:t>See that now the main Menu Navigation Panel is much narrower than it previously was, and there are only icons with no words.  Note however that there are pop up texts.</a:t>
            </a:r>
          </a:p>
        </p:txBody>
      </p:sp>
      <p:cxnSp>
        <p:nvCxnSpPr>
          <p:cNvPr id="10" name="Straight Arrow Connector 9">
            <a:extLst>
              <a:ext uri="{FF2B5EF4-FFF2-40B4-BE49-F238E27FC236}">
                <a16:creationId xmlns:a16="http://schemas.microsoft.com/office/drawing/2014/main" id="{EF57AC16-F586-40BA-AD49-663C64B975E0}"/>
              </a:ext>
            </a:extLst>
          </p:cNvPr>
          <p:cNvCxnSpPr>
            <a:cxnSpLocks/>
          </p:cNvCxnSpPr>
          <p:nvPr/>
        </p:nvCxnSpPr>
        <p:spPr>
          <a:xfrm flipH="1" flipV="1">
            <a:off x="683568" y="2715766"/>
            <a:ext cx="4158216" cy="2253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170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2F706D-D558-4873-BD31-BE245E6BB8CB}"/>
              </a:ext>
            </a:extLst>
          </p:cNvPr>
          <p:cNvPicPr>
            <a:picLocks noChangeAspect="1"/>
          </p:cNvPicPr>
          <p:nvPr/>
        </p:nvPicPr>
        <p:blipFill>
          <a:blip r:embed="rId2"/>
          <a:stretch>
            <a:fillRect/>
          </a:stretch>
        </p:blipFill>
        <p:spPr>
          <a:xfrm>
            <a:off x="318540" y="646479"/>
            <a:ext cx="5114925" cy="41624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Collapse and Expand the Main Menu Navigation Panel</a:t>
            </a:r>
          </a:p>
        </p:txBody>
      </p:sp>
      <p:sp>
        <p:nvSpPr>
          <p:cNvPr id="6" name="Rectangle 5">
            <a:extLst>
              <a:ext uri="{FF2B5EF4-FFF2-40B4-BE49-F238E27FC236}">
                <a16:creationId xmlns:a16="http://schemas.microsoft.com/office/drawing/2014/main" id="{DEF812A0-0A70-416E-A3DF-47F055BF1229}"/>
              </a:ext>
            </a:extLst>
          </p:cNvPr>
          <p:cNvSpPr/>
          <p:nvPr/>
        </p:nvSpPr>
        <p:spPr>
          <a:xfrm>
            <a:off x="352347" y="699542"/>
            <a:ext cx="414813"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22E7B61-E11B-43D0-AD0A-BA2D690CDB0C}"/>
              </a:ext>
            </a:extLst>
          </p:cNvPr>
          <p:cNvSpPr txBox="1"/>
          <p:nvPr/>
        </p:nvSpPr>
        <p:spPr>
          <a:xfrm>
            <a:off x="4869274" y="3166618"/>
            <a:ext cx="2529522" cy="923330"/>
          </a:xfrm>
          <a:prstGeom prst="rect">
            <a:avLst/>
          </a:prstGeom>
          <a:solidFill>
            <a:schemeClr val="bg1"/>
          </a:solidFill>
          <a:ln>
            <a:solidFill>
              <a:schemeClr val="accent1"/>
            </a:solidFill>
          </a:ln>
        </p:spPr>
        <p:txBody>
          <a:bodyPr wrap="square" rtlCol="0">
            <a:spAutoFit/>
          </a:bodyPr>
          <a:lstStyle/>
          <a:p>
            <a:r>
              <a:rPr lang="en-US" dirty="0"/>
              <a:t>The menu can then be “Expanded” again when desired. </a:t>
            </a:r>
          </a:p>
        </p:txBody>
      </p:sp>
      <p:cxnSp>
        <p:nvCxnSpPr>
          <p:cNvPr id="10" name="Straight Arrow Connector 9">
            <a:extLst>
              <a:ext uri="{FF2B5EF4-FFF2-40B4-BE49-F238E27FC236}">
                <a16:creationId xmlns:a16="http://schemas.microsoft.com/office/drawing/2014/main" id="{EF57AC16-F586-40BA-AD49-663C64B975E0}"/>
              </a:ext>
            </a:extLst>
          </p:cNvPr>
          <p:cNvCxnSpPr>
            <a:cxnSpLocks/>
          </p:cNvCxnSpPr>
          <p:nvPr/>
        </p:nvCxnSpPr>
        <p:spPr>
          <a:xfrm flipH="1">
            <a:off x="2339752" y="3679746"/>
            <a:ext cx="2529522" cy="7642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286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81EF-8127-4A88-A661-082445FC2E2E}"/>
              </a:ext>
            </a:extLst>
          </p:cNvPr>
          <p:cNvSpPr>
            <a:spLocks noGrp="1"/>
          </p:cNvSpPr>
          <p:nvPr>
            <p:ph type="ctrTitle"/>
          </p:nvPr>
        </p:nvSpPr>
        <p:spPr>
          <a:xfrm>
            <a:off x="742497" y="3319778"/>
            <a:ext cx="7717935" cy="1240583"/>
          </a:xfrm>
        </p:spPr>
        <p:txBody>
          <a:bodyPr/>
          <a:lstStyle/>
          <a:p>
            <a:pPr algn="ctr"/>
            <a:r>
              <a:rPr lang="en-US" sz="2600" dirty="0"/>
              <a:t>Access to Alma Configurations</a:t>
            </a:r>
          </a:p>
        </p:txBody>
      </p:sp>
      <p:sp>
        <p:nvSpPr>
          <p:cNvPr id="3" name="Slide Number Placeholder 2">
            <a:extLst>
              <a:ext uri="{FF2B5EF4-FFF2-40B4-BE49-F238E27FC236}">
                <a16:creationId xmlns:a16="http://schemas.microsoft.com/office/drawing/2014/main" id="{FEC79E8F-9D2D-4B91-819B-3AFDE71408EB}"/>
              </a:ext>
            </a:extLst>
          </p:cNvPr>
          <p:cNvSpPr>
            <a:spLocks noGrp="1"/>
          </p:cNvSpPr>
          <p:nvPr>
            <p:ph type="sldNum" sz="quarter" idx="10"/>
          </p:nvPr>
        </p:nvSpPr>
        <p:spPr/>
        <p:txBody>
          <a:bodyPr/>
          <a:lstStyle/>
          <a:p>
            <a:fld id="{1C146586-7EC2-481D-848F-8CE41EB2DE6C}" type="slidenum">
              <a:rPr lang="en-US" smtClean="0"/>
              <a:pPr/>
              <a:t>38</a:t>
            </a:fld>
            <a:endParaRPr lang="en-US" dirty="0"/>
          </a:p>
        </p:txBody>
      </p:sp>
      <p:pic>
        <p:nvPicPr>
          <p:cNvPr id="6" name="Picture 5">
            <a:extLst>
              <a:ext uri="{FF2B5EF4-FFF2-40B4-BE49-F238E27FC236}">
                <a16:creationId xmlns:a16="http://schemas.microsoft.com/office/drawing/2014/main" id="{A514FBB8-B891-4AFA-B73F-B031A9A7F8B6}"/>
              </a:ext>
            </a:extLst>
          </p:cNvPr>
          <p:cNvPicPr>
            <a:picLocks noChangeAspect="1"/>
          </p:cNvPicPr>
          <p:nvPr/>
        </p:nvPicPr>
        <p:blipFill>
          <a:blip r:embed="rId2"/>
          <a:stretch>
            <a:fillRect/>
          </a:stretch>
        </p:blipFill>
        <p:spPr>
          <a:xfrm>
            <a:off x="2267745" y="0"/>
            <a:ext cx="2952328" cy="3150471"/>
          </a:xfrm>
          <a:prstGeom prst="rect">
            <a:avLst/>
          </a:prstGeom>
        </p:spPr>
      </p:pic>
      <p:pic>
        <p:nvPicPr>
          <p:cNvPr id="5" name="Picture 4">
            <a:extLst>
              <a:ext uri="{FF2B5EF4-FFF2-40B4-BE49-F238E27FC236}">
                <a16:creationId xmlns:a16="http://schemas.microsoft.com/office/drawing/2014/main" id="{C96B9659-726E-4BA5-9BC5-598DEE6898F5}"/>
              </a:ext>
            </a:extLst>
          </p:cNvPr>
          <p:cNvPicPr>
            <a:picLocks noChangeAspect="1"/>
          </p:cNvPicPr>
          <p:nvPr/>
        </p:nvPicPr>
        <p:blipFill>
          <a:blip r:embed="rId3"/>
          <a:stretch>
            <a:fillRect/>
          </a:stretch>
        </p:blipFill>
        <p:spPr>
          <a:xfrm>
            <a:off x="4019234" y="-6474"/>
            <a:ext cx="5124766" cy="3150471"/>
          </a:xfrm>
          <a:prstGeom prst="rect">
            <a:avLst/>
          </a:prstGeom>
        </p:spPr>
      </p:pic>
    </p:spTree>
    <p:extLst>
      <p:ext uri="{BB962C8B-B14F-4D97-AF65-F5344CB8AC3E}">
        <p14:creationId xmlns:p14="http://schemas.microsoft.com/office/powerpoint/2010/main" val="569755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Access to Alma Configurations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8424936" cy="3744415"/>
          </a:xfrm>
        </p:spPr>
        <p:txBody>
          <a:bodyPr>
            <a:normAutofit/>
          </a:bodyPr>
          <a:lstStyle/>
          <a:p>
            <a:r>
              <a:rPr lang="en-US" dirty="0"/>
              <a:t>Access to Alma Configurations was changed significantly to allow the staff user to switch easily and quickly between ongoing main-workflow tasks and any peripheral tasks that he or she might want to perform in Alma Configurations. </a:t>
            </a:r>
          </a:p>
          <a:p>
            <a:endParaRPr lang="en-US" dirty="0"/>
          </a:p>
          <a:p>
            <a:r>
              <a:rPr lang="en-US" dirty="0"/>
              <a:t>As we have already seen, the icon that opens the Alma Configurations was moved from the Main Menu to the bottom of the Main Menu Navigation bar. </a:t>
            </a:r>
          </a:p>
        </p:txBody>
      </p:sp>
    </p:spTree>
    <p:extLst>
      <p:ext uri="{BB962C8B-B14F-4D97-AF65-F5344CB8AC3E}">
        <p14:creationId xmlns:p14="http://schemas.microsoft.com/office/powerpoint/2010/main" val="170303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Introduction </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p:txBody>
          <a:bodyPr>
            <a:normAutofit/>
          </a:bodyPr>
          <a:lstStyle/>
          <a:p>
            <a:r>
              <a:rPr lang="en-US" dirty="0"/>
              <a:t>The new Alma UI layout </a:t>
            </a:r>
          </a:p>
          <a:p>
            <a:pPr lvl="1"/>
            <a:r>
              <a:rPr lang="en-US" sz="2400" dirty="0"/>
              <a:t>Increases the working area of staff user </a:t>
            </a:r>
          </a:p>
          <a:p>
            <a:pPr lvl="1"/>
            <a:r>
              <a:rPr lang="en-US" sz="2400" dirty="0"/>
              <a:t>Improves navigation</a:t>
            </a:r>
          </a:p>
          <a:p>
            <a:pPr lvl="1"/>
            <a:r>
              <a:rPr lang="en-US" sz="2400" dirty="0"/>
              <a:t>Provides additional options for menu customization</a:t>
            </a:r>
          </a:p>
          <a:p>
            <a:pPr lvl="1"/>
            <a:r>
              <a:rPr lang="en-US" sz="2400" dirty="0"/>
              <a:t>Facilitates improved user workflows.</a:t>
            </a:r>
          </a:p>
          <a:p>
            <a:r>
              <a:rPr lang="en-US" dirty="0"/>
              <a:t>This presentation will outline these new features.</a:t>
            </a:r>
          </a:p>
          <a:p>
            <a:endParaRPr lang="en-US" dirty="0"/>
          </a:p>
          <a:p>
            <a:endParaRPr lang="en-US" dirty="0"/>
          </a:p>
          <a:p>
            <a:endParaRPr lang="en-US" dirty="0"/>
          </a:p>
        </p:txBody>
      </p:sp>
    </p:spTree>
    <p:extLst>
      <p:ext uri="{BB962C8B-B14F-4D97-AF65-F5344CB8AC3E}">
        <p14:creationId xmlns:p14="http://schemas.microsoft.com/office/powerpoint/2010/main" val="830323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Access to Alma Configurations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8424936" cy="3888431"/>
          </a:xfrm>
        </p:spPr>
        <p:txBody>
          <a:bodyPr>
            <a:normAutofit fontScale="92500" lnSpcReduction="20000"/>
          </a:bodyPr>
          <a:lstStyle/>
          <a:p>
            <a:r>
              <a:rPr lang="en-US" dirty="0"/>
              <a:t>To open Alma Configuration:</a:t>
            </a:r>
          </a:p>
          <a:p>
            <a:pPr marL="457200" indent="-457200">
              <a:buFont typeface="+mj-lt"/>
              <a:buAutoNum type="arabicPeriod"/>
            </a:pPr>
            <a:r>
              <a:rPr lang="en-US" dirty="0"/>
              <a:t>Select the configuration icon. The following changes take place:</a:t>
            </a:r>
          </a:p>
          <a:p>
            <a:pPr marL="914400" lvl="1" indent="-457200">
              <a:buFont typeface="+mj-lt"/>
              <a:buAutoNum type="arabicPeriod"/>
            </a:pPr>
            <a:r>
              <a:rPr lang="en-US" dirty="0"/>
              <a:t>The Alma Main Menu changes to the Alma Configuration Menu. </a:t>
            </a:r>
          </a:p>
          <a:p>
            <a:pPr marL="1257300" lvl="2" indent="-342900">
              <a:buFont typeface="+mj-lt"/>
              <a:buAutoNum type="arabicPeriod"/>
            </a:pPr>
            <a:r>
              <a:rPr lang="en-US" dirty="0"/>
              <a:t>To distinguish the configuration menu from the Alma menu, the bar color changes to the default primary color in the user interface, and its icons feature a cog wheel to distinguish them from the regular Alma icons. </a:t>
            </a:r>
          </a:p>
          <a:p>
            <a:pPr marL="914400" lvl="1" indent="-457200">
              <a:buFont typeface="+mj-lt"/>
              <a:buAutoNum type="arabicPeriod"/>
            </a:pPr>
            <a:r>
              <a:rPr lang="en-US" dirty="0"/>
              <a:t>The persistent search bar disappears, and the dropdown of units to configure appears instead. </a:t>
            </a:r>
          </a:p>
          <a:p>
            <a:pPr marL="914400" lvl="1" indent="-457200">
              <a:buFont typeface="+mj-lt"/>
              <a:buAutoNum type="arabicPeriod"/>
            </a:pPr>
            <a:r>
              <a:rPr lang="en-US" dirty="0"/>
              <a:t>Instead of the main Alma window, a dedicated screen opens.</a:t>
            </a:r>
          </a:p>
          <a:p>
            <a:pPr marL="457200" indent="-457200">
              <a:buFont typeface="+mj-lt"/>
              <a:buAutoNum type="arabicPeriod"/>
            </a:pPr>
            <a:r>
              <a:rPr lang="en-US" dirty="0"/>
              <a:t>In the top dropdown, select the unit to configure. </a:t>
            </a:r>
          </a:p>
          <a:p>
            <a:pPr marL="457200" indent="-457200">
              <a:buFont typeface="+mj-lt"/>
              <a:buAutoNum type="arabicPeriod"/>
            </a:pPr>
            <a:r>
              <a:rPr lang="en-US" dirty="0"/>
              <a:t>Select the functional area and desired menu entry</a:t>
            </a:r>
          </a:p>
          <a:p>
            <a:r>
              <a:rPr lang="en-US" dirty="0"/>
              <a:t>To close Alma Configuration and return to the Alma menu select the back to Alma icon. </a:t>
            </a:r>
          </a:p>
        </p:txBody>
      </p:sp>
    </p:spTree>
    <p:extLst>
      <p:ext uri="{BB962C8B-B14F-4D97-AF65-F5344CB8AC3E}">
        <p14:creationId xmlns:p14="http://schemas.microsoft.com/office/powerpoint/2010/main" val="2775253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29CC91-3AFD-4317-9A4B-A915918801E2}"/>
              </a:ext>
            </a:extLst>
          </p:cNvPr>
          <p:cNvPicPr>
            <a:picLocks noChangeAspect="1"/>
          </p:cNvPicPr>
          <p:nvPr/>
        </p:nvPicPr>
        <p:blipFill>
          <a:blip r:embed="rId2"/>
          <a:stretch>
            <a:fillRect/>
          </a:stretch>
        </p:blipFill>
        <p:spPr>
          <a:xfrm>
            <a:off x="1802108" y="646479"/>
            <a:ext cx="5469177" cy="4155926"/>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Access to Alma Configurations</a:t>
            </a:r>
          </a:p>
        </p:txBody>
      </p:sp>
      <p:sp>
        <p:nvSpPr>
          <p:cNvPr id="8" name="Rectangle 7">
            <a:extLst>
              <a:ext uri="{FF2B5EF4-FFF2-40B4-BE49-F238E27FC236}">
                <a16:creationId xmlns:a16="http://schemas.microsoft.com/office/drawing/2014/main" id="{749BDA72-9D0E-4C68-8AC9-BAC75CB5DBE1}"/>
              </a:ext>
            </a:extLst>
          </p:cNvPr>
          <p:cNvSpPr/>
          <p:nvPr/>
        </p:nvSpPr>
        <p:spPr>
          <a:xfrm>
            <a:off x="1802109" y="4497021"/>
            <a:ext cx="393628" cy="315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AF37B0-899D-43ED-BE0D-E4DF75582E33}"/>
              </a:ext>
            </a:extLst>
          </p:cNvPr>
          <p:cNvSpPr txBox="1"/>
          <p:nvPr/>
        </p:nvSpPr>
        <p:spPr>
          <a:xfrm>
            <a:off x="4138550" y="3296692"/>
            <a:ext cx="3203341" cy="1200329"/>
          </a:xfrm>
          <a:prstGeom prst="rect">
            <a:avLst/>
          </a:prstGeom>
          <a:solidFill>
            <a:schemeClr val="bg1"/>
          </a:solidFill>
          <a:ln>
            <a:solidFill>
              <a:schemeClr val="accent1"/>
            </a:solidFill>
          </a:ln>
        </p:spPr>
        <p:txBody>
          <a:bodyPr wrap="square" rtlCol="0">
            <a:spAutoFit/>
          </a:bodyPr>
          <a:lstStyle/>
          <a:p>
            <a:r>
              <a:rPr lang="en-US" dirty="0"/>
              <a:t>Access the configuration via the icon. </a:t>
            </a:r>
            <a:r>
              <a:rPr lang="en-US" dirty="0" err="1"/>
              <a:t>Ctrl+Alt+C</a:t>
            </a:r>
            <a:r>
              <a:rPr lang="en-US" dirty="0"/>
              <a:t> can be used to toggle between the Alma menu and the configuration menu.</a:t>
            </a:r>
          </a:p>
        </p:txBody>
      </p:sp>
      <p:cxnSp>
        <p:nvCxnSpPr>
          <p:cNvPr id="14" name="Straight Arrow Connector 13">
            <a:extLst>
              <a:ext uri="{FF2B5EF4-FFF2-40B4-BE49-F238E27FC236}">
                <a16:creationId xmlns:a16="http://schemas.microsoft.com/office/drawing/2014/main" id="{96DE1A1F-A354-4BB3-B0B9-FD6E7CEC19E6}"/>
              </a:ext>
            </a:extLst>
          </p:cNvPr>
          <p:cNvCxnSpPr/>
          <p:nvPr/>
        </p:nvCxnSpPr>
        <p:spPr>
          <a:xfrm flipH="1">
            <a:off x="2267744" y="4083918"/>
            <a:ext cx="1728192" cy="4131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438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29A274-86FD-482A-A8DF-C96417FE1D68}"/>
              </a:ext>
            </a:extLst>
          </p:cNvPr>
          <p:cNvPicPr>
            <a:picLocks noChangeAspect="1"/>
          </p:cNvPicPr>
          <p:nvPr/>
        </p:nvPicPr>
        <p:blipFill>
          <a:blip r:embed="rId2"/>
          <a:stretch>
            <a:fillRect/>
          </a:stretch>
        </p:blipFill>
        <p:spPr>
          <a:xfrm>
            <a:off x="2195736" y="746463"/>
            <a:ext cx="4681448" cy="4026339"/>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Access to Alma Configurations</a:t>
            </a:r>
          </a:p>
        </p:txBody>
      </p:sp>
      <p:sp>
        <p:nvSpPr>
          <p:cNvPr id="9" name="Rectangle 8">
            <a:extLst>
              <a:ext uri="{FF2B5EF4-FFF2-40B4-BE49-F238E27FC236}">
                <a16:creationId xmlns:a16="http://schemas.microsoft.com/office/drawing/2014/main" id="{2AFE83DC-E899-45CA-9516-AAC172A3E288}"/>
              </a:ext>
            </a:extLst>
          </p:cNvPr>
          <p:cNvSpPr/>
          <p:nvPr/>
        </p:nvSpPr>
        <p:spPr>
          <a:xfrm>
            <a:off x="2195736" y="3158572"/>
            <a:ext cx="576064" cy="421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9E08B0-BF1F-4109-98FF-E6073DD890D7}"/>
              </a:ext>
            </a:extLst>
          </p:cNvPr>
          <p:cNvSpPr txBox="1"/>
          <p:nvPr/>
        </p:nvSpPr>
        <p:spPr>
          <a:xfrm>
            <a:off x="6300192" y="163969"/>
            <a:ext cx="1944216" cy="954107"/>
          </a:xfrm>
          <a:prstGeom prst="rect">
            <a:avLst/>
          </a:prstGeom>
          <a:solidFill>
            <a:schemeClr val="bg1"/>
          </a:solidFill>
          <a:ln>
            <a:solidFill>
              <a:schemeClr val="accent1"/>
            </a:solidFill>
          </a:ln>
        </p:spPr>
        <p:txBody>
          <a:bodyPr wrap="square" rtlCol="0">
            <a:spAutoFit/>
          </a:bodyPr>
          <a:lstStyle/>
          <a:p>
            <a:r>
              <a:rPr lang="en-US" sz="1400" dirty="0"/>
              <a:t>The “Persistent Search” bar no longer appears.  Choose the institution or a library to configure</a:t>
            </a:r>
          </a:p>
        </p:txBody>
      </p:sp>
      <p:cxnSp>
        <p:nvCxnSpPr>
          <p:cNvPr id="13" name="Straight Arrow Connector 12">
            <a:extLst>
              <a:ext uri="{FF2B5EF4-FFF2-40B4-BE49-F238E27FC236}">
                <a16:creationId xmlns:a16="http://schemas.microsoft.com/office/drawing/2014/main" id="{8E10C448-31D0-4C02-A37E-22F89354E9DA}"/>
              </a:ext>
            </a:extLst>
          </p:cNvPr>
          <p:cNvCxnSpPr/>
          <p:nvPr/>
        </p:nvCxnSpPr>
        <p:spPr>
          <a:xfrm flipH="1">
            <a:off x="4572000" y="452001"/>
            <a:ext cx="1728192" cy="4131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CBA5AF-4E16-4FF8-BC24-B1E1E09F86C0}"/>
              </a:ext>
            </a:extLst>
          </p:cNvPr>
          <p:cNvSpPr txBox="1"/>
          <p:nvPr/>
        </p:nvSpPr>
        <p:spPr>
          <a:xfrm>
            <a:off x="179512" y="1181763"/>
            <a:ext cx="1800200" cy="1815882"/>
          </a:xfrm>
          <a:prstGeom prst="rect">
            <a:avLst/>
          </a:prstGeom>
          <a:solidFill>
            <a:schemeClr val="bg1"/>
          </a:solidFill>
          <a:ln>
            <a:solidFill>
              <a:schemeClr val="accent1"/>
            </a:solidFill>
          </a:ln>
        </p:spPr>
        <p:txBody>
          <a:bodyPr wrap="square" rtlCol="0">
            <a:spAutoFit/>
          </a:bodyPr>
          <a:lstStyle/>
          <a:p>
            <a:r>
              <a:rPr lang="en-US" sz="1400" dirty="0"/>
              <a:t>The bar color changes to the default primary color in the user interface, and its icons feature a cog wheel to distinguish them from the regular Alma icons</a:t>
            </a:r>
          </a:p>
        </p:txBody>
      </p:sp>
      <p:cxnSp>
        <p:nvCxnSpPr>
          <p:cNvPr id="15" name="Straight Arrow Connector 14">
            <a:extLst>
              <a:ext uri="{FF2B5EF4-FFF2-40B4-BE49-F238E27FC236}">
                <a16:creationId xmlns:a16="http://schemas.microsoft.com/office/drawing/2014/main" id="{E8D94F74-8EB0-460A-A4FF-ED53052751AA}"/>
              </a:ext>
            </a:extLst>
          </p:cNvPr>
          <p:cNvCxnSpPr>
            <a:cxnSpLocks/>
          </p:cNvCxnSpPr>
          <p:nvPr/>
        </p:nvCxnSpPr>
        <p:spPr>
          <a:xfrm>
            <a:off x="1979712" y="1635646"/>
            <a:ext cx="432048" cy="1457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9614CB7-5B3F-4609-B9E6-66E7713DF5A2}"/>
              </a:ext>
            </a:extLst>
          </p:cNvPr>
          <p:cNvSpPr txBox="1"/>
          <p:nvPr/>
        </p:nvSpPr>
        <p:spPr>
          <a:xfrm>
            <a:off x="179512" y="3268714"/>
            <a:ext cx="1800200" cy="523220"/>
          </a:xfrm>
          <a:prstGeom prst="rect">
            <a:avLst/>
          </a:prstGeom>
          <a:solidFill>
            <a:schemeClr val="bg1"/>
          </a:solidFill>
          <a:ln>
            <a:solidFill>
              <a:schemeClr val="accent1"/>
            </a:solidFill>
          </a:ln>
        </p:spPr>
        <p:txBody>
          <a:bodyPr wrap="square" rtlCol="0">
            <a:spAutoFit/>
          </a:bodyPr>
          <a:lstStyle/>
          <a:p>
            <a:r>
              <a:rPr lang="en-US" sz="1400" dirty="0"/>
              <a:t>Select a functional area to configure.</a:t>
            </a:r>
          </a:p>
        </p:txBody>
      </p:sp>
      <p:cxnSp>
        <p:nvCxnSpPr>
          <p:cNvPr id="20" name="Straight Arrow Connector 19">
            <a:extLst>
              <a:ext uri="{FF2B5EF4-FFF2-40B4-BE49-F238E27FC236}">
                <a16:creationId xmlns:a16="http://schemas.microsoft.com/office/drawing/2014/main" id="{FD2F74F5-E28B-44A4-BAEC-98B7C27BD79E}"/>
              </a:ext>
            </a:extLst>
          </p:cNvPr>
          <p:cNvCxnSpPr>
            <a:cxnSpLocks/>
            <a:endCxn id="9" idx="1"/>
          </p:cNvCxnSpPr>
          <p:nvPr/>
        </p:nvCxnSpPr>
        <p:spPr>
          <a:xfrm flipV="1">
            <a:off x="1979712" y="3369217"/>
            <a:ext cx="216024" cy="7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549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Access to Alma Configurations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216107" y="2859782"/>
            <a:ext cx="1656184" cy="1296143"/>
          </a:xfrm>
          <a:ln>
            <a:solidFill>
              <a:schemeClr val="accent1"/>
            </a:solidFill>
          </a:ln>
        </p:spPr>
        <p:txBody>
          <a:bodyPr>
            <a:normAutofit fontScale="62500" lnSpcReduction="20000"/>
          </a:bodyPr>
          <a:lstStyle/>
          <a:p>
            <a:pPr marL="0" indent="0">
              <a:buNone/>
            </a:pPr>
            <a:r>
              <a:rPr lang="en-US" dirty="0"/>
              <a:t>To close Alma Configuration and return to the Alma menu, select the “back to Alma” icon. </a:t>
            </a:r>
          </a:p>
        </p:txBody>
      </p:sp>
      <p:sp>
        <p:nvSpPr>
          <p:cNvPr id="7" name="Rectangle 6">
            <a:extLst>
              <a:ext uri="{FF2B5EF4-FFF2-40B4-BE49-F238E27FC236}">
                <a16:creationId xmlns:a16="http://schemas.microsoft.com/office/drawing/2014/main" id="{05D6AAB1-649E-43CA-9894-B4DC60FEB32A}"/>
              </a:ext>
            </a:extLst>
          </p:cNvPr>
          <p:cNvSpPr/>
          <p:nvPr/>
        </p:nvSpPr>
        <p:spPr>
          <a:xfrm>
            <a:off x="2447764" y="2495048"/>
            <a:ext cx="1656184" cy="2927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FE83DC-E899-45CA-9516-AAC172A3E288}"/>
              </a:ext>
            </a:extLst>
          </p:cNvPr>
          <p:cNvSpPr/>
          <p:nvPr/>
        </p:nvSpPr>
        <p:spPr>
          <a:xfrm>
            <a:off x="4211960" y="2478476"/>
            <a:ext cx="2592288" cy="2927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EB1A6F-ED6A-4F2C-BD9C-4978DCFC5BC3}"/>
              </a:ext>
            </a:extLst>
          </p:cNvPr>
          <p:cNvPicPr>
            <a:picLocks noChangeAspect="1"/>
          </p:cNvPicPr>
          <p:nvPr/>
        </p:nvPicPr>
        <p:blipFill>
          <a:blip r:embed="rId2"/>
          <a:stretch>
            <a:fillRect/>
          </a:stretch>
        </p:blipFill>
        <p:spPr>
          <a:xfrm>
            <a:off x="2267743" y="615631"/>
            <a:ext cx="4520271" cy="4257659"/>
          </a:xfrm>
          <a:prstGeom prst="rect">
            <a:avLst/>
          </a:prstGeom>
        </p:spPr>
      </p:pic>
      <p:cxnSp>
        <p:nvCxnSpPr>
          <p:cNvPr id="10" name="Straight Arrow Connector 9">
            <a:extLst>
              <a:ext uri="{FF2B5EF4-FFF2-40B4-BE49-F238E27FC236}">
                <a16:creationId xmlns:a16="http://schemas.microsoft.com/office/drawing/2014/main" id="{2A3F2729-32C5-4479-AD3D-1E02B94E39C5}"/>
              </a:ext>
            </a:extLst>
          </p:cNvPr>
          <p:cNvCxnSpPr/>
          <p:nvPr/>
        </p:nvCxnSpPr>
        <p:spPr>
          <a:xfrm>
            <a:off x="1475656" y="4522893"/>
            <a:ext cx="864096"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E4A266-C22C-4EC6-97AC-A3146492FD0F}"/>
              </a:ext>
            </a:extLst>
          </p:cNvPr>
          <p:cNvCxnSpPr>
            <a:cxnSpLocks/>
          </p:cNvCxnSpPr>
          <p:nvPr/>
        </p:nvCxnSpPr>
        <p:spPr>
          <a:xfrm>
            <a:off x="1051126" y="4155925"/>
            <a:ext cx="431457" cy="371944"/>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B7E5734-F515-44B9-9D1A-647AF82BFA60}"/>
              </a:ext>
            </a:extLst>
          </p:cNvPr>
          <p:cNvSpPr/>
          <p:nvPr/>
        </p:nvSpPr>
        <p:spPr>
          <a:xfrm>
            <a:off x="2339752" y="4644759"/>
            <a:ext cx="28803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632B1F-79D9-4FDC-9E0F-FE8356A8D311}"/>
              </a:ext>
            </a:extLst>
          </p:cNvPr>
          <p:cNvSpPr/>
          <p:nvPr/>
        </p:nvSpPr>
        <p:spPr>
          <a:xfrm>
            <a:off x="2764282" y="4644759"/>
            <a:ext cx="648662" cy="2285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494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81EF-8127-4A88-A661-082445FC2E2E}"/>
              </a:ext>
            </a:extLst>
          </p:cNvPr>
          <p:cNvSpPr>
            <a:spLocks noGrp="1"/>
          </p:cNvSpPr>
          <p:nvPr>
            <p:ph type="ctrTitle"/>
          </p:nvPr>
        </p:nvSpPr>
        <p:spPr>
          <a:xfrm>
            <a:off x="742497" y="3319778"/>
            <a:ext cx="7717935" cy="1240583"/>
          </a:xfrm>
        </p:spPr>
        <p:txBody>
          <a:bodyPr/>
          <a:lstStyle/>
          <a:p>
            <a:pPr algn="ctr"/>
            <a:r>
              <a:rPr lang="en-US" sz="2400" dirty="0"/>
              <a:t>Quick Links Improvements – Creating Quick Links</a:t>
            </a:r>
            <a:endParaRPr lang="en-US" sz="2600" dirty="0"/>
          </a:p>
        </p:txBody>
      </p:sp>
      <p:sp>
        <p:nvSpPr>
          <p:cNvPr id="3" name="Slide Number Placeholder 2">
            <a:extLst>
              <a:ext uri="{FF2B5EF4-FFF2-40B4-BE49-F238E27FC236}">
                <a16:creationId xmlns:a16="http://schemas.microsoft.com/office/drawing/2014/main" id="{FEC79E8F-9D2D-4B91-819B-3AFDE71408EB}"/>
              </a:ext>
            </a:extLst>
          </p:cNvPr>
          <p:cNvSpPr>
            <a:spLocks noGrp="1"/>
          </p:cNvSpPr>
          <p:nvPr>
            <p:ph type="sldNum" sz="quarter" idx="10"/>
          </p:nvPr>
        </p:nvSpPr>
        <p:spPr/>
        <p:txBody>
          <a:bodyPr/>
          <a:lstStyle/>
          <a:p>
            <a:fld id="{1C146586-7EC2-481D-848F-8CE41EB2DE6C}" type="slidenum">
              <a:rPr lang="en-US" smtClean="0"/>
              <a:pPr/>
              <a:t>44</a:t>
            </a:fld>
            <a:endParaRPr lang="en-US" dirty="0"/>
          </a:p>
        </p:txBody>
      </p:sp>
      <p:pic>
        <p:nvPicPr>
          <p:cNvPr id="6" name="Picture 5">
            <a:extLst>
              <a:ext uri="{FF2B5EF4-FFF2-40B4-BE49-F238E27FC236}">
                <a16:creationId xmlns:a16="http://schemas.microsoft.com/office/drawing/2014/main" id="{A514FBB8-B891-4AFA-B73F-B031A9A7F8B6}"/>
              </a:ext>
            </a:extLst>
          </p:cNvPr>
          <p:cNvPicPr>
            <a:picLocks noChangeAspect="1"/>
          </p:cNvPicPr>
          <p:nvPr/>
        </p:nvPicPr>
        <p:blipFill>
          <a:blip r:embed="rId2"/>
          <a:stretch>
            <a:fillRect/>
          </a:stretch>
        </p:blipFill>
        <p:spPr>
          <a:xfrm>
            <a:off x="2267745" y="0"/>
            <a:ext cx="2952328" cy="3150471"/>
          </a:xfrm>
          <a:prstGeom prst="rect">
            <a:avLst/>
          </a:prstGeom>
        </p:spPr>
      </p:pic>
      <p:pic>
        <p:nvPicPr>
          <p:cNvPr id="8" name="Picture 7" descr="A group of people in a library&#10;&#10;Description automatically generated">
            <a:extLst>
              <a:ext uri="{FF2B5EF4-FFF2-40B4-BE49-F238E27FC236}">
                <a16:creationId xmlns:a16="http://schemas.microsoft.com/office/drawing/2014/main" id="{BFC7C57B-1108-4EE5-A9E2-53DD6CD94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307" y="-20538"/>
            <a:ext cx="5436096" cy="3171056"/>
          </a:xfrm>
          <a:prstGeom prst="rect">
            <a:avLst/>
          </a:prstGeom>
        </p:spPr>
      </p:pic>
    </p:spTree>
    <p:extLst>
      <p:ext uri="{BB962C8B-B14F-4D97-AF65-F5344CB8AC3E}">
        <p14:creationId xmlns:p14="http://schemas.microsoft.com/office/powerpoint/2010/main" val="1753205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8424936" cy="3816424"/>
          </a:xfrm>
        </p:spPr>
        <p:txBody>
          <a:bodyPr>
            <a:normAutofit/>
          </a:bodyPr>
          <a:lstStyle/>
          <a:p>
            <a:r>
              <a:rPr lang="en-US" dirty="0"/>
              <a:t>Alma tools that are used frequently can be set as Quick Links.</a:t>
            </a:r>
          </a:p>
          <a:p>
            <a:r>
              <a:rPr lang="en-US" dirty="0"/>
              <a:t>In this manner the Alma interface is personalized to each user’s workflow, eliminating the need for he or she to go through the sub-menus every time.</a:t>
            </a:r>
          </a:p>
          <a:p>
            <a:r>
              <a:rPr lang="en-US" dirty="0"/>
              <a:t>In addition to the existing method of creating Quick Links (which still exists), there is now an additional faster method to create them.</a:t>
            </a:r>
          </a:p>
        </p:txBody>
      </p:sp>
      <p:sp>
        <p:nvSpPr>
          <p:cNvPr id="8" name="Title 2">
            <a:extLst>
              <a:ext uri="{FF2B5EF4-FFF2-40B4-BE49-F238E27FC236}">
                <a16:creationId xmlns:a16="http://schemas.microsoft.com/office/drawing/2014/main" id="{22D2DBDF-09FF-49DA-85FB-E7C28A982DB2}"/>
              </a:ext>
            </a:extLst>
          </p:cNvPr>
          <p:cNvSpPr>
            <a:spLocks noGrp="1"/>
          </p:cNvSpPr>
          <p:nvPr>
            <p:ph type="title"/>
          </p:nvPr>
        </p:nvSpPr>
        <p:spPr>
          <a:xfrm>
            <a:off x="251520" y="70415"/>
            <a:ext cx="8784976" cy="576064"/>
          </a:xfrm>
        </p:spPr>
        <p:txBody>
          <a:bodyPr>
            <a:normAutofit/>
          </a:bodyPr>
          <a:lstStyle/>
          <a:p>
            <a:r>
              <a:rPr lang="en-US" sz="2400" dirty="0"/>
              <a:t>Quick Links Improvements – Creating Quick Links</a:t>
            </a:r>
            <a:endParaRPr lang="en-US" sz="2400" dirty="0">
              <a:solidFill>
                <a:srgbClr val="FF0000"/>
              </a:solidFill>
            </a:endParaRPr>
          </a:p>
        </p:txBody>
      </p:sp>
    </p:spTree>
    <p:extLst>
      <p:ext uri="{BB962C8B-B14F-4D97-AF65-F5344CB8AC3E}">
        <p14:creationId xmlns:p14="http://schemas.microsoft.com/office/powerpoint/2010/main" val="4135163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083F3-93CD-4907-9C99-B9327C135A97}"/>
              </a:ext>
            </a:extLst>
          </p:cNvPr>
          <p:cNvPicPr>
            <a:picLocks noChangeAspect="1"/>
          </p:cNvPicPr>
          <p:nvPr/>
        </p:nvPicPr>
        <p:blipFill>
          <a:blip r:embed="rId2"/>
          <a:stretch>
            <a:fillRect/>
          </a:stretch>
        </p:blipFill>
        <p:spPr>
          <a:xfrm>
            <a:off x="2128837" y="1650851"/>
            <a:ext cx="4886325" cy="25050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576064"/>
          </a:xfrm>
        </p:spPr>
        <p:txBody>
          <a:bodyPr>
            <a:normAutofit/>
          </a:bodyPr>
          <a:lstStyle/>
          <a:p>
            <a:r>
              <a:rPr lang="en-US" dirty="0"/>
              <a:t>First: click the “Search and manage Alma Links” icon.</a:t>
            </a:r>
          </a:p>
        </p:txBody>
      </p:sp>
      <p:sp>
        <p:nvSpPr>
          <p:cNvPr id="6" name="Rectangle 5">
            <a:extLst>
              <a:ext uri="{FF2B5EF4-FFF2-40B4-BE49-F238E27FC236}">
                <a16:creationId xmlns:a16="http://schemas.microsoft.com/office/drawing/2014/main" id="{D1C81319-FED0-452D-943D-E1A0F85955BF}"/>
              </a:ext>
            </a:extLst>
          </p:cNvPr>
          <p:cNvSpPr/>
          <p:nvPr/>
        </p:nvSpPr>
        <p:spPr>
          <a:xfrm>
            <a:off x="2123728" y="2133641"/>
            <a:ext cx="792088" cy="4888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DD9E5362-A66C-4514-A363-26D748E10E17}"/>
              </a:ext>
            </a:extLst>
          </p:cNvPr>
          <p:cNvSpPr>
            <a:spLocks noGrp="1"/>
          </p:cNvSpPr>
          <p:nvPr>
            <p:ph type="title"/>
          </p:nvPr>
        </p:nvSpPr>
        <p:spPr>
          <a:xfrm>
            <a:off x="251520" y="70415"/>
            <a:ext cx="8784976" cy="576064"/>
          </a:xfrm>
        </p:spPr>
        <p:txBody>
          <a:bodyPr>
            <a:normAutofit/>
          </a:bodyPr>
          <a:lstStyle/>
          <a:p>
            <a:r>
              <a:rPr lang="en-US" sz="2400" dirty="0"/>
              <a:t>Quick Links Improvements – Creating Quick Links</a:t>
            </a:r>
            <a:endParaRPr lang="en-US" sz="2400" dirty="0">
              <a:solidFill>
                <a:srgbClr val="FF0000"/>
              </a:solidFill>
            </a:endParaRPr>
          </a:p>
        </p:txBody>
      </p:sp>
      <p:sp>
        <p:nvSpPr>
          <p:cNvPr id="10" name="Arrow: Right 9">
            <a:extLst>
              <a:ext uri="{FF2B5EF4-FFF2-40B4-BE49-F238E27FC236}">
                <a16:creationId xmlns:a16="http://schemas.microsoft.com/office/drawing/2014/main" id="{BBA38A93-1E2F-4797-998B-33B3F372EE70}"/>
              </a:ext>
            </a:extLst>
          </p:cNvPr>
          <p:cNvSpPr/>
          <p:nvPr/>
        </p:nvSpPr>
        <p:spPr>
          <a:xfrm>
            <a:off x="1259632" y="2133641"/>
            <a:ext cx="648072" cy="48885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C4154DE-0293-406E-8F26-8E35AC818E43}"/>
              </a:ext>
            </a:extLst>
          </p:cNvPr>
          <p:cNvPicPr>
            <a:picLocks noChangeAspect="1"/>
          </p:cNvPicPr>
          <p:nvPr/>
        </p:nvPicPr>
        <p:blipFill>
          <a:blip r:embed="rId2"/>
          <a:stretch>
            <a:fillRect/>
          </a:stretch>
        </p:blipFill>
        <p:spPr>
          <a:xfrm>
            <a:off x="2136536" y="1650851"/>
            <a:ext cx="4886325" cy="2505075"/>
          </a:xfrm>
          <a:prstGeom prst="rect">
            <a:avLst/>
          </a:prstGeom>
          <a:ln>
            <a:solidFill>
              <a:schemeClr val="accent1"/>
            </a:solidFill>
          </a:ln>
        </p:spPr>
      </p:pic>
      <p:sp>
        <p:nvSpPr>
          <p:cNvPr id="14" name="Content Placeholder 3">
            <a:extLst>
              <a:ext uri="{FF2B5EF4-FFF2-40B4-BE49-F238E27FC236}">
                <a16:creationId xmlns:a16="http://schemas.microsoft.com/office/drawing/2014/main" id="{7886CA4E-3F20-447D-8F99-B31986F915A0}"/>
              </a:ext>
            </a:extLst>
          </p:cNvPr>
          <p:cNvSpPr txBox="1">
            <a:spLocks/>
          </p:cNvSpPr>
          <p:nvPr/>
        </p:nvSpPr>
        <p:spPr>
          <a:xfrm>
            <a:off x="403235" y="771551"/>
            <a:ext cx="8424936" cy="5760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First: click the “Search and manage Alma Links” icon.</a:t>
            </a:r>
          </a:p>
        </p:txBody>
      </p:sp>
      <p:sp>
        <p:nvSpPr>
          <p:cNvPr id="15" name="Rectangle 14">
            <a:extLst>
              <a:ext uri="{FF2B5EF4-FFF2-40B4-BE49-F238E27FC236}">
                <a16:creationId xmlns:a16="http://schemas.microsoft.com/office/drawing/2014/main" id="{DDED2C3B-FA08-442A-A5EC-F80378FB2BA5}"/>
              </a:ext>
            </a:extLst>
          </p:cNvPr>
          <p:cNvSpPr/>
          <p:nvPr/>
        </p:nvSpPr>
        <p:spPr>
          <a:xfrm>
            <a:off x="2131427" y="2133641"/>
            <a:ext cx="792088" cy="4888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320A0FA3-3801-4A12-86B7-44A71F50076D}"/>
              </a:ext>
            </a:extLst>
          </p:cNvPr>
          <p:cNvSpPr/>
          <p:nvPr/>
        </p:nvSpPr>
        <p:spPr>
          <a:xfrm>
            <a:off x="1267331" y="2133641"/>
            <a:ext cx="648072" cy="48885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912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0FA6C9-DAA2-405B-BAD1-2344B33B73C8}"/>
              </a:ext>
            </a:extLst>
          </p:cNvPr>
          <p:cNvPicPr>
            <a:picLocks noChangeAspect="1"/>
          </p:cNvPicPr>
          <p:nvPr/>
        </p:nvPicPr>
        <p:blipFill>
          <a:blip r:embed="rId2"/>
          <a:stretch>
            <a:fillRect/>
          </a:stretch>
        </p:blipFill>
        <p:spPr>
          <a:xfrm>
            <a:off x="3707904" y="1347615"/>
            <a:ext cx="4291283" cy="3325317"/>
          </a:xfrm>
          <a:prstGeom prst="rect">
            <a:avLst/>
          </a:prstGeom>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576064"/>
          </a:xfrm>
        </p:spPr>
        <p:txBody>
          <a:bodyPr>
            <a:normAutofit fontScale="77500" lnSpcReduction="20000"/>
          </a:bodyPr>
          <a:lstStyle/>
          <a:p>
            <a:r>
              <a:rPr lang="en-US" dirty="0"/>
              <a:t>Second: in the top search bar, start typing the name of the menu entry which is desired to be the Quick Link</a:t>
            </a:r>
          </a:p>
          <a:p>
            <a:endParaRPr lang="en-US" dirty="0"/>
          </a:p>
        </p:txBody>
      </p:sp>
      <p:sp>
        <p:nvSpPr>
          <p:cNvPr id="12" name="Title 2">
            <a:extLst>
              <a:ext uri="{FF2B5EF4-FFF2-40B4-BE49-F238E27FC236}">
                <a16:creationId xmlns:a16="http://schemas.microsoft.com/office/drawing/2014/main" id="{DD9E5362-A66C-4514-A363-26D748E10E17}"/>
              </a:ext>
            </a:extLst>
          </p:cNvPr>
          <p:cNvSpPr>
            <a:spLocks noGrp="1"/>
          </p:cNvSpPr>
          <p:nvPr>
            <p:ph type="title"/>
          </p:nvPr>
        </p:nvSpPr>
        <p:spPr>
          <a:xfrm>
            <a:off x="251520" y="70415"/>
            <a:ext cx="8784976" cy="576064"/>
          </a:xfrm>
        </p:spPr>
        <p:txBody>
          <a:bodyPr>
            <a:normAutofit/>
          </a:bodyPr>
          <a:lstStyle/>
          <a:p>
            <a:r>
              <a:rPr lang="en-US" sz="2400" dirty="0"/>
              <a:t>Quick Links Improvements – Creating Quick Links</a:t>
            </a:r>
            <a:endParaRPr lang="en-US" sz="2400" dirty="0">
              <a:solidFill>
                <a:srgbClr val="FF0000"/>
              </a:solidFill>
            </a:endParaRPr>
          </a:p>
        </p:txBody>
      </p:sp>
      <p:sp>
        <p:nvSpPr>
          <p:cNvPr id="7" name="TextBox 6">
            <a:extLst>
              <a:ext uri="{FF2B5EF4-FFF2-40B4-BE49-F238E27FC236}">
                <a16:creationId xmlns:a16="http://schemas.microsoft.com/office/drawing/2014/main" id="{B66713CF-9E81-4A71-B8C2-34C4A5DE3133}"/>
              </a:ext>
            </a:extLst>
          </p:cNvPr>
          <p:cNvSpPr txBox="1"/>
          <p:nvPr/>
        </p:nvSpPr>
        <p:spPr>
          <a:xfrm>
            <a:off x="107504" y="1483558"/>
            <a:ext cx="2016224" cy="338554"/>
          </a:xfrm>
          <a:prstGeom prst="rect">
            <a:avLst/>
          </a:prstGeom>
          <a:noFill/>
          <a:ln>
            <a:solidFill>
              <a:schemeClr val="accent1"/>
            </a:solidFill>
          </a:ln>
        </p:spPr>
        <p:txBody>
          <a:bodyPr wrap="square" rtlCol="0">
            <a:spAutoFit/>
          </a:bodyPr>
          <a:lstStyle/>
          <a:p>
            <a:r>
              <a:rPr lang="en-US" sz="1600" dirty="0"/>
              <a:t>We typed in “Review”</a:t>
            </a:r>
          </a:p>
        </p:txBody>
      </p:sp>
      <p:cxnSp>
        <p:nvCxnSpPr>
          <p:cNvPr id="9" name="Straight Arrow Connector 8">
            <a:extLst>
              <a:ext uri="{FF2B5EF4-FFF2-40B4-BE49-F238E27FC236}">
                <a16:creationId xmlns:a16="http://schemas.microsoft.com/office/drawing/2014/main" id="{F651F0A7-F152-46CD-8766-193F7CDDFD71}"/>
              </a:ext>
            </a:extLst>
          </p:cNvPr>
          <p:cNvCxnSpPr>
            <a:cxnSpLocks/>
            <a:stCxn id="7" idx="3"/>
          </p:cNvCxnSpPr>
          <p:nvPr/>
        </p:nvCxnSpPr>
        <p:spPr>
          <a:xfrm>
            <a:off x="2123728" y="1652835"/>
            <a:ext cx="2592288" cy="6218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75916D2-CE93-444B-857A-7A7AD7B2508E}"/>
              </a:ext>
            </a:extLst>
          </p:cNvPr>
          <p:cNvSpPr txBox="1"/>
          <p:nvPr/>
        </p:nvSpPr>
        <p:spPr>
          <a:xfrm>
            <a:off x="107504" y="2029468"/>
            <a:ext cx="2016224" cy="338554"/>
          </a:xfrm>
          <a:prstGeom prst="rect">
            <a:avLst/>
          </a:prstGeom>
          <a:noFill/>
          <a:ln>
            <a:solidFill>
              <a:schemeClr val="accent1"/>
            </a:solidFill>
          </a:ln>
        </p:spPr>
        <p:txBody>
          <a:bodyPr wrap="square" rtlCol="0">
            <a:spAutoFit/>
          </a:bodyPr>
          <a:lstStyle/>
          <a:p>
            <a:r>
              <a:rPr lang="en-US" sz="1600" dirty="0"/>
              <a:t>We got four results</a:t>
            </a:r>
          </a:p>
        </p:txBody>
      </p:sp>
      <p:cxnSp>
        <p:nvCxnSpPr>
          <p:cNvPr id="14" name="Straight Arrow Connector 13">
            <a:extLst>
              <a:ext uri="{FF2B5EF4-FFF2-40B4-BE49-F238E27FC236}">
                <a16:creationId xmlns:a16="http://schemas.microsoft.com/office/drawing/2014/main" id="{0D8217CF-0217-45AD-B4A0-5B111BFD4F2A}"/>
              </a:ext>
            </a:extLst>
          </p:cNvPr>
          <p:cNvCxnSpPr>
            <a:cxnSpLocks/>
          </p:cNvCxnSpPr>
          <p:nvPr/>
        </p:nvCxnSpPr>
        <p:spPr>
          <a:xfrm>
            <a:off x="2915816" y="2274649"/>
            <a:ext cx="1737003" cy="970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BF72CF4-3FDF-49D1-ACA3-00D28689F24A}"/>
              </a:ext>
            </a:extLst>
          </p:cNvPr>
          <p:cNvSpPr txBox="1"/>
          <p:nvPr/>
        </p:nvSpPr>
        <p:spPr>
          <a:xfrm>
            <a:off x="71906" y="3715522"/>
            <a:ext cx="3124644" cy="1077218"/>
          </a:xfrm>
          <a:prstGeom prst="rect">
            <a:avLst/>
          </a:prstGeom>
          <a:noFill/>
          <a:ln>
            <a:solidFill>
              <a:schemeClr val="accent1"/>
            </a:solidFill>
          </a:ln>
        </p:spPr>
        <p:txBody>
          <a:bodyPr wrap="square" rtlCol="0">
            <a:spAutoFit/>
          </a:bodyPr>
          <a:lstStyle/>
          <a:p>
            <a:r>
              <a:rPr lang="en-US" sz="1600" dirty="0"/>
              <a:t>We also see that there are 3 menu entries for “Review” in the “Configuration” menu and we have a link to see them.</a:t>
            </a:r>
          </a:p>
        </p:txBody>
      </p:sp>
      <p:cxnSp>
        <p:nvCxnSpPr>
          <p:cNvPr id="30" name="Straight Connector 29">
            <a:extLst>
              <a:ext uri="{FF2B5EF4-FFF2-40B4-BE49-F238E27FC236}">
                <a16:creationId xmlns:a16="http://schemas.microsoft.com/office/drawing/2014/main" id="{E4C5E72E-6914-4042-B79A-2A2B55C3A8A1}"/>
              </a:ext>
            </a:extLst>
          </p:cNvPr>
          <p:cNvCxnSpPr>
            <a:cxnSpLocks/>
          </p:cNvCxnSpPr>
          <p:nvPr/>
        </p:nvCxnSpPr>
        <p:spPr>
          <a:xfrm flipH="1" flipV="1">
            <a:off x="2123728" y="2209378"/>
            <a:ext cx="792088" cy="5891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287165C-FF30-4596-8CF7-E6ED82B0E772}"/>
              </a:ext>
            </a:extLst>
          </p:cNvPr>
          <p:cNvCxnSpPr>
            <a:cxnSpLocks/>
          </p:cNvCxnSpPr>
          <p:nvPr/>
        </p:nvCxnSpPr>
        <p:spPr>
          <a:xfrm flipV="1">
            <a:off x="3196550" y="3906162"/>
            <a:ext cx="1645234" cy="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7F268C-30D2-458A-8ACF-285BD03D7CA5}"/>
              </a:ext>
            </a:extLst>
          </p:cNvPr>
          <p:cNvCxnSpPr>
            <a:cxnSpLocks/>
          </p:cNvCxnSpPr>
          <p:nvPr/>
        </p:nvCxnSpPr>
        <p:spPr>
          <a:xfrm>
            <a:off x="5033524" y="4011910"/>
            <a:ext cx="618596"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574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4267547-3958-4147-9667-365B57F55368}"/>
              </a:ext>
            </a:extLst>
          </p:cNvPr>
          <p:cNvPicPr>
            <a:picLocks noChangeAspect="1"/>
          </p:cNvPicPr>
          <p:nvPr/>
        </p:nvPicPr>
        <p:blipFill>
          <a:blip r:embed="rId2"/>
          <a:stretch>
            <a:fillRect/>
          </a:stretch>
        </p:blipFill>
        <p:spPr>
          <a:xfrm>
            <a:off x="3589646" y="1387640"/>
            <a:ext cx="4810125" cy="34671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576064"/>
          </a:xfrm>
        </p:spPr>
        <p:txBody>
          <a:bodyPr>
            <a:normAutofit fontScale="85000" lnSpcReduction="10000"/>
          </a:bodyPr>
          <a:lstStyle/>
          <a:p>
            <a:r>
              <a:rPr lang="en-US" dirty="0"/>
              <a:t>Third: Hover mouse over desired entry and click the grey star next to it.</a:t>
            </a:r>
          </a:p>
          <a:p>
            <a:endParaRPr lang="en-US" dirty="0"/>
          </a:p>
        </p:txBody>
      </p:sp>
      <p:sp>
        <p:nvSpPr>
          <p:cNvPr id="12" name="Title 2">
            <a:extLst>
              <a:ext uri="{FF2B5EF4-FFF2-40B4-BE49-F238E27FC236}">
                <a16:creationId xmlns:a16="http://schemas.microsoft.com/office/drawing/2014/main" id="{DD9E5362-A66C-4514-A363-26D748E10E17}"/>
              </a:ext>
            </a:extLst>
          </p:cNvPr>
          <p:cNvSpPr>
            <a:spLocks noGrp="1"/>
          </p:cNvSpPr>
          <p:nvPr>
            <p:ph type="title"/>
          </p:nvPr>
        </p:nvSpPr>
        <p:spPr>
          <a:xfrm>
            <a:off x="251520" y="70415"/>
            <a:ext cx="8784976" cy="576064"/>
          </a:xfrm>
        </p:spPr>
        <p:txBody>
          <a:bodyPr>
            <a:normAutofit/>
          </a:bodyPr>
          <a:lstStyle/>
          <a:p>
            <a:r>
              <a:rPr lang="en-US" sz="2400" dirty="0"/>
              <a:t>Quick Links Improvements – Creating Quick Links</a:t>
            </a:r>
            <a:endParaRPr lang="en-US" sz="2400" dirty="0">
              <a:solidFill>
                <a:srgbClr val="FF0000"/>
              </a:solidFill>
            </a:endParaRPr>
          </a:p>
        </p:txBody>
      </p:sp>
      <p:sp>
        <p:nvSpPr>
          <p:cNvPr id="15" name="TextBox 14">
            <a:extLst>
              <a:ext uri="{FF2B5EF4-FFF2-40B4-BE49-F238E27FC236}">
                <a16:creationId xmlns:a16="http://schemas.microsoft.com/office/drawing/2014/main" id="{2DC48E50-5162-44B0-A027-BA614A51A3B2}"/>
              </a:ext>
            </a:extLst>
          </p:cNvPr>
          <p:cNvSpPr txBox="1"/>
          <p:nvPr/>
        </p:nvSpPr>
        <p:spPr>
          <a:xfrm>
            <a:off x="71906" y="2617248"/>
            <a:ext cx="3088020" cy="1077218"/>
          </a:xfrm>
          <a:prstGeom prst="rect">
            <a:avLst/>
          </a:prstGeom>
          <a:noFill/>
          <a:ln>
            <a:solidFill>
              <a:schemeClr val="accent1"/>
            </a:solidFill>
          </a:ln>
        </p:spPr>
        <p:txBody>
          <a:bodyPr wrap="square" rtlCol="0">
            <a:spAutoFit/>
          </a:bodyPr>
          <a:lstStyle/>
          <a:p>
            <a:r>
              <a:rPr lang="en-US" sz="1600" dirty="0"/>
              <a:t>We will click the grey star at “Review (Invoice)” (the star is there because we hovered the mouse in the entry)</a:t>
            </a:r>
          </a:p>
        </p:txBody>
      </p:sp>
      <p:cxnSp>
        <p:nvCxnSpPr>
          <p:cNvPr id="17" name="Straight Arrow Connector 16">
            <a:extLst>
              <a:ext uri="{FF2B5EF4-FFF2-40B4-BE49-F238E27FC236}">
                <a16:creationId xmlns:a16="http://schemas.microsoft.com/office/drawing/2014/main" id="{614FCE32-88F1-48FD-944F-B2CF2188EAC7}"/>
              </a:ext>
            </a:extLst>
          </p:cNvPr>
          <p:cNvCxnSpPr>
            <a:cxnSpLocks/>
          </p:cNvCxnSpPr>
          <p:nvPr/>
        </p:nvCxnSpPr>
        <p:spPr>
          <a:xfrm>
            <a:off x="3147679" y="2919688"/>
            <a:ext cx="1496329" cy="8312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842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909D398-1922-46D3-ADC5-B5BBDC853095}"/>
              </a:ext>
            </a:extLst>
          </p:cNvPr>
          <p:cNvPicPr>
            <a:picLocks noChangeAspect="1"/>
          </p:cNvPicPr>
          <p:nvPr/>
        </p:nvPicPr>
        <p:blipFill>
          <a:blip r:embed="rId2"/>
          <a:stretch>
            <a:fillRect/>
          </a:stretch>
        </p:blipFill>
        <p:spPr>
          <a:xfrm>
            <a:off x="2262384" y="1275606"/>
            <a:ext cx="4619232" cy="3464424"/>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49</a:t>
            </a:fld>
            <a:endParaRPr lang="en-US" dirty="0"/>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576064"/>
          </a:xfrm>
        </p:spPr>
        <p:txBody>
          <a:bodyPr>
            <a:normAutofit fontScale="92500"/>
          </a:bodyPr>
          <a:lstStyle/>
          <a:p>
            <a:r>
              <a:rPr lang="en-US" dirty="0"/>
              <a:t>The changes are automatically saved. Now the new Quick Link is saved</a:t>
            </a:r>
          </a:p>
          <a:p>
            <a:endParaRPr lang="en-US" dirty="0"/>
          </a:p>
        </p:txBody>
      </p:sp>
      <p:sp>
        <p:nvSpPr>
          <p:cNvPr id="12" name="Title 2">
            <a:extLst>
              <a:ext uri="{FF2B5EF4-FFF2-40B4-BE49-F238E27FC236}">
                <a16:creationId xmlns:a16="http://schemas.microsoft.com/office/drawing/2014/main" id="{DD9E5362-A66C-4514-A363-26D748E10E17}"/>
              </a:ext>
            </a:extLst>
          </p:cNvPr>
          <p:cNvSpPr>
            <a:spLocks noGrp="1"/>
          </p:cNvSpPr>
          <p:nvPr>
            <p:ph type="title"/>
          </p:nvPr>
        </p:nvSpPr>
        <p:spPr>
          <a:xfrm>
            <a:off x="251520" y="70415"/>
            <a:ext cx="8784976" cy="576064"/>
          </a:xfrm>
        </p:spPr>
        <p:txBody>
          <a:bodyPr>
            <a:normAutofit/>
          </a:bodyPr>
          <a:lstStyle/>
          <a:p>
            <a:r>
              <a:rPr lang="en-US" sz="2400" dirty="0"/>
              <a:t>Quick Links Improvements – Creating Quick Links</a:t>
            </a:r>
            <a:endParaRPr lang="en-US" sz="2400" dirty="0">
              <a:solidFill>
                <a:srgbClr val="FF0000"/>
              </a:solidFill>
            </a:endParaRPr>
          </a:p>
        </p:txBody>
      </p:sp>
      <p:cxnSp>
        <p:nvCxnSpPr>
          <p:cNvPr id="32" name="Straight Arrow Connector 31">
            <a:extLst>
              <a:ext uri="{FF2B5EF4-FFF2-40B4-BE49-F238E27FC236}">
                <a16:creationId xmlns:a16="http://schemas.microsoft.com/office/drawing/2014/main" id="{8287165C-FF30-4596-8CF7-E6ED82B0E772}"/>
              </a:ext>
            </a:extLst>
          </p:cNvPr>
          <p:cNvCxnSpPr>
            <a:cxnSpLocks/>
            <a:stCxn id="39" idx="3"/>
          </p:cNvCxnSpPr>
          <p:nvPr/>
        </p:nvCxnSpPr>
        <p:spPr>
          <a:xfrm>
            <a:off x="1907704" y="3038932"/>
            <a:ext cx="1335554" cy="684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475192C-2622-436D-8817-0749971E22DD}"/>
              </a:ext>
            </a:extLst>
          </p:cNvPr>
          <p:cNvSpPr txBox="1"/>
          <p:nvPr/>
        </p:nvSpPr>
        <p:spPr>
          <a:xfrm>
            <a:off x="251520" y="2715766"/>
            <a:ext cx="1656184" cy="646331"/>
          </a:xfrm>
          <a:prstGeom prst="rect">
            <a:avLst/>
          </a:prstGeom>
          <a:noFill/>
          <a:ln>
            <a:solidFill>
              <a:schemeClr val="accent1"/>
            </a:solidFill>
          </a:ln>
        </p:spPr>
        <p:txBody>
          <a:bodyPr wrap="square" rtlCol="0">
            <a:spAutoFit/>
          </a:bodyPr>
          <a:lstStyle/>
          <a:p>
            <a:r>
              <a:rPr lang="en-US" dirty="0"/>
              <a:t>We just now added this one</a:t>
            </a:r>
          </a:p>
        </p:txBody>
      </p:sp>
    </p:spTree>
    <p:extLst>
      <p:ext uri="{BB962C8B-B14F-4D97-AF65-F5344CB8AC3E}">
        <p14:creationId xmlns:p14="http://schemas.microsoft.com/office/powerpoint/2010/main" val="3107096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Introduction </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p:txBody>
          <a:bodyPr>
            <a:normAutofit/>
          </a:bodyPr>
          <a:lstStyle/>
          <a:p>
            <a:r>
              <a:rPr lang="en-US" dirty="0"/>
              <a:t>This presentation is designed to be accompanied by a live demo.</a:t>
            </a:r>
          </a:p>
          <a:p>
            <a:r>
              <a:rPr lang="en-US" dirty="0"/>
              <a:t>It does have value however also as a ‘standalone’ presentation.</a:t>
            </a:r>
          </a:p>
          <a:p>
            <a:endParaRPr lang="en-US" dirty="0"/>
          </a:p>
        </p:txBody>
      </p:sp>
    </p:spTree>
    <p:extLst>
      <p:ext uri="{BB962C8B-B14F-4D97-AF65-F5344CB8AC3E}">
        <p14:creationId xmlns:p14="http://schemas.microsoft.com/office/powerpoint/2010/main" val="1124215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81EF-8127-4A88-A661-082445FC2E2E}"/>
              </a:ext>
            </a:extLst>
          </p:cNvPr>
          <p:cNvSpPr>
            <a:spLocks noGrp="1"/>
          </p:cNvSpPr>
          <p:nvPr>
            <p:ph type="ctrTitle"/>
          </p:nvPr>
        </p:nvSpPr>
        <p:spPr>
          <a:xfrm>
            <a:off x="0" y="3319778"/>
            <a:ext cx="9126077" cy="1240583"/>
          </a:xfrm>
        </p:spPr>
        <p:txBody>
          <a:bodyPr/>
          <a:lstStyle/>
          <a:p>
            <a:pPr algn="ctr"/>
            <a:r>
              <a:rPr lang="en-US" sz="2500" dirty="0"/>
              <a:t>Quick Links Improvements – Using Quick Links </a:t>
            </a:r>
          </a:p>
        </p:txBody>
      </p:sp>
      <p:sp>
        <p:nvSpPr>
          <p:cNvPr id="3" name="Slide Number Placeholder 2">
            <a:extLst>
              <a:ext uri="{FF2B5EF4-FFF2-40B4-BE49-F238E27FC236}">
                <a16:creationId xmlns:a16="http://schemas.microsoft.com/office/drawing/2014/main" id="{FEC79E8F-9D2D-4B91-819B-3AFDE71408EB}"/>
              </a:ext>
            </a:extLst>
          </p:cNvPr>
          <p:cNvSpPr>
            <a:spLocks noGrp="1"/>
          </p:cNvSpPr>
          <p:nvPr>
            <p:ph type="sldNum" sz="quarter" idx="10"/>
          </p:nvPr>
        </p:nvSpPr>
        <p:spPr/>
        <p:txBody>
          <a:bodyPr/>
          <a:lstStyle/>
          <a:p>
            <a:fld id="{1C146586-7EC2-481D-848F-8CE41EB2DE6C}" type="slidenum">
              <a:rPr lang="en-US" smtClean="0"/>
              <a:pPr/>
              <a:t>50</a:t>
            </a:fld>
            <a:endParaRPr lang="en-US" dirty="0"/>
          </a:p>
        </p:txBody>
      </p:sp>
      <p:pic>
        <p:nvPicPr>
          <p:cNvPr id="8" name="Picture 7">
            <a:extLst>
              <a:ext uri="{FF2B5EF4-FFF2-40B4-BE49-F238E27FC236}">
                <a16:creationId xmlns:a16="http://schemas.microsoft.com/office/drawing/2014/main" id="{D1804D14-9ED5-4A55-ADD7-34929D884715}"/>
              </a:ext>
            </a:extLst>
          </p:cNvPr>
          <p:cNvPicPr>
            <a:picLocks noChangeAspect="1"/>
          </p:cNvPicPr>
          <p:nvPr/>
        </p:nvPicPr>
        <p:blipFill>
          <a:blip r:embed="rId2"/>
          <a:stretch>
            <a:fillRect/>
          </a:stretch>
        </p:blipFill>
        <p:spPr>
          <a:xfrm>
            <a:off x="2267745" y="0"/>
            <a:ext cx="2952328" cy="3150471"/>
          </a:xfrm>
          <a:prstGeom prst="rect">
            <a:avLst/>
          </a:prstGeom>
        </p:spPr>
      </p:pic>
      <p:pic>
        <p:nvPicPr>
          <p:cNvPr id="6" name="Picture 5" descr="&#10;">
            <a:extLst>
              <a:ext uri="{FF2B5EF4-FFF2-40B4-BE49-F238E27FC236}">
                <a16:creationId xmlns:a16="http://schemas.microsoft.com/office/drawing/2014/main" id="{57F9F467-D42F-4C2C-B651-3B4C73949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625" y="0"/>
            <a:ext cx="7189451" cy="3147814"/>
          </a:xfrm>
          <a:prstGeom prst="rect">
            <a:avLst/>
          </a:prstGeom>
        </p:spPr>
      </p:pic>
    </p:spTree>
    <p:extLst>
      <p:ext uri="{BB962C8B-B14F-4D97-AF65-F5344CB8AC3E}">
        <p14:creationId xmlns:p14="http://schemas.microsoft.com/office/powerpoint/2010/main" val="2366223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51</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a:xfrm>
            <a:off x="251520" y="70415"/>
            <a:ext cx="8784976" cy="576064"/>
          </a:xfrm>
        </p:spPr>
        <p:txBody>
          <a:bodyPr>
            <a:noAutofit/>
          </a:bodyPr>
          <a:lstStyle/>
          <a:p>
            <a:r>
              <a:rPr lang="en-US" sz="3200" dirty="0"/>
              <a:t>Quick Links Improvements – Using Quick Links</a:t>
            </a:r>
            <a:endParaRPr lang="en-US" sz="3200"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2808312" cy="2376264"/>
          </a:xfrm>
        </p:spPr>
        <p:txBody>
          <a:bodyPr>
            <a:normAutofit fontScale="92500" lnSpcReduction="10000"/>
          </a:bodyPr>
          <a:lstStyle/>
          <a:p>
            <a:r>
              <a:rPr lang="en-US" dirty="0"/>
              <a:t>The Quick Links can be viewed by clicking the “Search and Manage Alma Links” icon.</a:t>
            </a:r>
          </a:p>
          <a:p>
            <a:r>
              <a:rPr lang="en-US" dirty="0" err="1"/>
              <a:t>Ctrl+Alt+F</a:t>
            </a:r>
            <a:r>
              <a:rPr lang="en-US" dirty="0"/>
              <a:t> can also be used.</a:t>
            </a:r>
          </a:p>
        </p:txBody>
      </p:sp>
      <p:pic>
        <p:nvPicPr>
          <p:cNvPr id="5" name="Picture 4">
            <a:extLst>
              <a:ext uri="{FF2B5EF4-FFF2-40B4-BE49-F238E27FC236}">
                <a16:creationId xmlns:a16="http://schemas.microsoft.com/office/drawing/2014/main" id="{7829461C-9704-4617-A361-71AB33A06083}"/>
              </a:ext>
            </a:extLst>
          </p:cNvPr>
          <p:cNvPicPr>
            <a:picLocks noChangeAspect="1"/>
          </p:cNvPicPr>
          <p:nvPr/>
        </p:nvPicPr>
        <p:blipFill>
          <a:blip r:embed="rId2"/>
          <a:stretch>
            <a:fillRect/>
          </a:stretch>
        </p:blipFill>
        <p:spPr>
          <a:xfrm>
            <a:off x="3557969" y="771550"/>
            <a:ext cx="4994217" cy="3776329"/>
          </a:xfrm>
          <a:prstGeom prst="rect">
            <a:avLst/>
          </a:prstGeom>
        </p:spPr>
      </p:pic>
      <p:sp>
        <p:nvSpPr>
          <p:cNvPr id="7" name="Rectangle 6">
            <a:extLst>
              <a:ext uri="{FF2B5EF4-FFF2-40B4-BE49-F238E27FC236}">
                <a16:creationId xmlns:a16="http://schemas.microsoft.com/office/drawing/2014/main" id="{3E7F34F0-0C48-4765-95F9-9FBB8041FE3E}"/>
              </a:ext>
            </a:extLst>
          </p:cNvPr>
          <p:cNvSpPr/>
          <p:nvPr/>
        </p:nvSpPr>
        <p:spPr>
          <a:xfrm>
            <a:off x="3557970" y="1203598"/>
            <a:ext cx="7442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846BFE-24D6-4A95-9665-0C28C5F927D0}"/>
              </a:ext>
            </a:extLst>
          </p:cNvPr>
          <p:cNvSpPr/>
          <p:nvPr/>
        </p:nvSpPr>
        <p:spPr>
          <a:xfrm>
            <a:off x="4572000" y="2355726"/>
            <a:ext cx="1637903"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326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52</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a:xfrm>
            <a:off x="251520" y="70415"/>
            <a:ext cx="8784976" cy="576064"/>
          </a:xfrm>
        </p:spPr>
        <p:txBody>
          <a:bodyPr>
            <a:noAutofit/>
          </a:bodyPr>
          <a:lstStyle/>
          <a:p>
            <a:r>
              <a:rPr lang="en-US" sz="3200" dirty="0"/>
              <a:t>Quick Links Improvements – Using Quick Links</a:t>
            </a:r>
            <a:endParaRPr lang="en-US" sz="3200"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2808312" cy="2376264"/>
          </a:xfrm>
        </p:spPr>
        <p:txBody>
          <a:bodyPr>
            <a:normAutofit fontScale="92500" lnSpcReduction="10000"/>
          </a:bodyPr>
          <a:lstStyle/>
          <a:p>
            <a:r>
              <a:rPr lang="en-US" dirty="0"/>
              <a:t>The Quick Links can be used by using the automatically assigned hot keys (for example Ctrl+Alt+4 for “Review (Invoice)”)</a:t>
            </a:r>
          </a:p>
        </p:txBody>
      </p:sp>
      <p:pic>
        <p:nvPicPr>
          <p:cNvPr id="5" name="Picture 4">
            <a:extLst>
              <a:ext uri="{FF2B5EF4-FFF2-40B4-BE49-F238E27FC236}">
                <a16:creationId xmlns:a16="http://schemas.microsoft.com/office/drawing/2014/main" id="{7829461C-9704-4617-A361-71AB33A06083}"/>
              </a:ext>
            </a:extLst>
          </p:cNvPr>
          <p:cNvPicPr>
            <a:picLocks noChangeAspect="1"/>
          </p:cNvPicPr>
          <p:nvPr/>
        </p:nvPicPr>
        <p:blipFill>
          <a:blip r:embed="rId2"/>
          <a:stretch>
            <a:fillRect/>
          </a:stretch>
        </p:blipFill>
        <p:spPr>
          <a:xfrm>
            <a:off x="3642692" y="728700"/>
            <a:ext cx="5159499" cy="3901305"/>
          </a:xfrm>
          <a:prstGeom prst="rect">
            <a:avLst/>
          </a:prstGeom>
          <a:ln>
            <a:solidFill>
              <a:schemeClr val="accent1"/>
            </a:solidFill>
          </a:ln>
        </p:spPr>
      </p:pic>
      <p:sp>
        <p:nvSpPr>
          <p:cNvPr id="7" name="Rectangle 6">
            <a:extLst>
              <a:ext uri="{FF2B5EF4-FFF2-40B4-BE49-F238E27FC236}">
                <a16:creationId xmlns:a16="http://schemas.microsoft.com/office/drawing/2014/main" id="{3E7F34F0-0C48-4765-95F9-9FBB8041FE3E}"/>
              </a:ext>
            </a:extLst>
          </p:cNvPr>
          <p:cNvSpPr/>
          <p:nvPr/>
        </p:nvSpPr>
        <p:spPr>
          <a:xfrm>
            <a:off x="3563888" y="1131590"/>
            <a:ext cx="845815"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846BFE-24D6-4A95-9665-0C28C5F927D0}"/>
              </a:ext>
            </a:extLst>
          </p:cNvPr>
          <p:cNvSpPr/>
          <p:nvPr/>
        </p:nvSpPr>
        <p:spPr>
          <a:xfrm>
            <a:off x="7740352" y="2689933"/>
            <a:ext cx="845815"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22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53</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a:xfrm>
            <a:off x="251520" y="70415"/>
            <a:ext cx="8784976" cy="576064"/>
          </a:xfrm>
        </p:spPr>
        <p:txBody>
          <a:bodyPr>
            <a:noAutofit/>
          </a:bodyPr>
          <a:lstStyle/>
          <a:p>
            <a:r>
              <a:rPr lang="en-US" sz="3200" dirty="0"/>
              <a:t>Quick Links Improvements – Using Quick Links</a:t>
            </a:r>
            <a:endParaRPr lang="en-US" sz="3200"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3168352" cy="2376264"/>
          </a:xfrm>
        </p:spPr>
        <p:txBody>
          <a:bodyPr>
            <a:normAutofit fontScale="92500" lnSpcReduction="10000"/>
          </a:bodyPr>
          <a:lstStyle/>
          <a:p>
            <a:r>
              <a:rPr lang="en-US" dirty="0"/>
              <a:t>The Quick Links can be pinned as an additional menu on the Alma page below the Persistent Search box.  This can be done by clicking “Pin Quick Links menu”.</a:t>
            </a:r>
          </a:p>
        </p:txBody>
      </p:sp>
      <p:pic>
        <p:nvPicPr>
          <p:cNvPr id="5" name="Picture 4">
            <a:extLst>
              <a:ext uri="{FF2B5EF4-FFF2-40B4-BE49-F238E27FC236}">
                <a16:creationId xmlns:a16="http://schemas.microsoft.com/office/drawing/2014/main" id="{7829461C-9704-4617-A361-71AB33A06083}"/>
              </a:ext>
            </a:extLst>
          </p:cNvPr>
          <p:cNvPicPr>
            <a:picLocks noChangeAspect="1"/>
          </p:cNvPicPr>
          <p:nvPr/>
        </p:nvPicPr>
        <p:blipFill>
          <a:blip r:embed="rId2"/>
          <a:stretch>
            <a:fillRect/>
          </a:stretch>
        </p:blipFill>
        <p:spPr>
          <a:xfrm>
            <a:off x="3868945" y="771550"/>
            <a:ext cx="5142474" cy="3888432"/>
          </a:xfrm>
          <a:prstGeom prst="rect">
            <a:avLst/>
          </a:prstGeom>
          <a:ln>
            <a:solidFill>
              <a:schemeClr val="accent1"/>
            </a:solidFill>
          </a:ln>
        </p:spPr>
      </p:pic>
      <p:sp>
        <p:nvSpPr>
          <p:cNvPr id="7" name="Rectangle 6">
            <a:extLst>
              <a:ext uri="{FF2B5EF4-FFF2-40B4-BE49-F238E27FC236}">
                <a16:creationId xmlns:a16="http://schemas.microsoft.com/office/drawing/2014/main" id="{3E7F34F0-0C48-4765-95F9-9FBB8041FE3E}"/>
              </a:ext>
            </a:extLst>
          </p:cNvPr>
          <p:cNvSpPr/>
          <p:nvPr/>
        </p:nvSpPr>
        <p:spPr>
          <a:xfrm>
            <a:off x="3868945" y="1203598"/>
            <a:ext cx="775063"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846BFE-24D6-4A95-9665-0C28C5F927D0}"/>
              </a:ext>
            </a:extLst>
          </p:cNvPr>
          <p:cNvSpPr/>
          <p:nvPr/>
        </p:nvSpPr>
        <p:spPr>
          <a:xfrm>
            <a:off x="4985800" y="4097044"/>
            <a:ext cx="1530416" cy="2749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9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54</a:t>
            </a:fld>
            <a:endParaRPr lang="en-US" dirty="0"/>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431540" y="646479"/>
            <a:ext cx="8424936" cy="2016223"/>
          </a:xfrm>
        </p:spPr>
        <p:txBody>
          <a:bodyPr>
            <a:normAutofit/>
          </a:bodyPr>
          <a:lstStyle/>
          <a:p>
            <a:r>
              <a:rPr lang="en-US" dirty="0"/>
              <a:t>The Quick Links have been pinned</a:t>
            </a:r>
          </a:p>
        </p:txBody>
      </p:sp>
      <p:sp>
        <p:nvSpPr>
          <p:cNvPr id="8" name="Title 2">
            <a:extLst>
              <a:ext uri="{FF2B5EF4-FFF2-40B4-BE49-F238E27FC236}">
                <a16:creationId xmlns:a16="http://schemas.microsoft.com/office/drawing/2014/main" id="{31F549FB-738F-45D9-8243-DE934313B094}"/>
              </a:ext>
            </a:extLst>
          </p:cNvPr>
          <p:cNvSpPr>
            <a:spLocks noGrp="1"/>
          </p:cNvSpPr>
          <p:nvPr>
            <p:ph type="title"/>
          </p:nvPr>
        </p:nvSpPr>
        <p:spPr>
          <a:xfrm>
            <a:off x="251520" y="70415"/>
            <a:ext cx="8784976" cy="576064"/>
          </a:xfrm>
        </p:spPr>
        <p:txBody>
          <a:bodyPr>
            <a:noAutofit/>
          </a:bodyPr>
          <a:lstStyle/>
          <a:p>
            <a:r>
              <a:rPr lang="en-US" sz="3200" dirty="0"/>
              <a:t>Quick Links Improvements – Using Quick Links</a:t>
            </a:r>
            <a:endParaRPr lang="en-US" sz="3200" dirty="0">
              <a:solidFill>
                <a:srgbClr val="FF0000"/>
              </a:solidFill>
            </a:endParaRPr>
          </a:p>
        </p:txBody>
      </p:sp>
      <p:pic>
        <p:nvPicPr>
          <p:cNvPr id="3" name="Picture 2">
            <a:extLst>
              <a:ext uri="{FF2B5EF4-FFF2-40B4-BE49-F238E27FC236}">
                <a16:creationId xmlns:a16="http://schemas.microsoft.com/office/drawing/2014/main" id="{E7FFCE6B-89C2-4D7F-9B68-E57B2AB99450}"/>
              </a:ext>
            </a:extLst>
          </p:cNvPr>
          <p:cNvPicPr>
            <a:picLocks noChangeAspect="1"/>
          </p:cNvPicPr>
          <p:nvPr/>
        </p:nvPicPr>
        <p:blipFill>
          <a:blip r:embed="rId2"/>
          <a:stretch>
            <a:fillRect/>
          </a:stretch>
        </p:blipFill>
        <p:spPr>
          <a:xfrm>
            <a:off x="715467" y="1131590"/>
            <a:ext cx="7696246" cy="3680449"/>
          </a:xfrm>
          <a:prstGeom prst="rect">
            <a:avLst/>
          </a:prstGeom>
          <a:ln>
            <a:solidFill>
              <a:schemeClr val="accent1"/>
            </a:solidFill>
          </a:ln>
        </p:spPr>
      </p:pic>
      <p:sp>
        <p:nvSpPr>
          <p:cNvPr id="5" name="Rectangle 4">
            <a:extLst>
              <a:ext uri="{FF2B5EF4-FFF2-40B4-BE49-F238E27FC236}">
                <a16:creationId xmlns:a16="http://schemas.microsoft.com/office/drawing/2014/main" id="{8C902C71-494F-4E34-B5EA-6EF510CFEC87}"/>
              </a:ext>
            </a:extLst>
          </p:cNvPr>
          <p:cNvSpPr/>
          <p:nvPr/>
        </p:nvSpPr>
        <p:spPr>
          <a:xfrm>
            <a:off x="1465023" y="1491630"/>
            <a:ext cx="453650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802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CA76D2-9329-48EE-9885-43BBE5F7A832}"/>
              </a:ext>
            </a:extLst>
          </p:cNvPr>
          <p:cNvPicPr>
            <a:picLocks noChangeAspect="1"/>
          </p:cNvPicPr>
          <p:nvPr/>
        </p:nvPicPr>
        <p:blipFill>
          <a:blip r:embed="rId2"/>
          <a:stretch>
            <a:fillRect/>
          </a:stretch>
        </p:blipFill>
        <p:spPr>
          <a:xfrm>
            <a:off x="3136621" y="1241171"/>
            <a:ext cx="5400675" cy="2933700"/>
          </a:xfrm>
          <a:prstGeom prst="rect">
            <a:avLst/>
          </a:prstGeom>
          <a:noFill/>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55</a:t>
            </a:fld>
            <a:endParaRPr lang="en-US" dirty="0"/>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8424936" cy="2016223"/>
          </a:xfrm>
        </p:spPr>
        <p:txBody>
          <a:bodyPr>
            <a:normAutofit/>
          </a:bodyPr>
          <a:lstStyle/>
          <a:p>
            <a:r>
              <a:rPr lang="en-US" dirty="0"/>
              <a:t>It is also possible to drag and drop the quick links to change the order.</a:t>
            </a:r>
          </a:p>
        </p:txBody>
      </p:sp>
      <p:sp>
        <p:nvSpPr>
          <p:cNvPr id="7" name="Rectangle 6">
            <a:extLst>
              <a:ext uri="{FF2B5EF4-FFF2-40B4-BE49-F238E27FC236}">
                <a16:creationId xmlns:a16="http://schemas.microsoft.com/office/drawing/2014/main" id="{91CE8FDC-E679-4EB0-ADD2-8FAE8CFDA208}"/>
              </a:ext>
            </a:extLst>
          </p:cNvPr>
          <p:cNvSpPr/>
          <p:nvPr/>
        </p:nvSpPr>
        <p:spPr>
          <a:xfrm>
            <a:off x="4119400" y="2787773"/>
            <a:ext cx="21602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483CA501-2439-4E75-A958-D3EC80D630A8}"/>
              </a:ext>
            </a:extLst>
          </p:cNvPr>
          <p:cNvSpPr>
            <a:spLocks noGrp="1"/>
          </p:cNvSpPr>
          <p:nvPr>
            <p:ph type="title"/>
          </p:nvPr>
        </p:nvSpPr>
        <p:spPr>
          <a:xfrm>
            <a:off x="251520" y="70415"/>
            <a:ext cx="8784976" cy="576064"/>
          </a:xfrm>
        </p:spPr>
        <p:txBody>
          <a:bodyPr>
            <a:noAutofit/>
          </a:bodyPr>
          <a:lstStyle/>
          <a:p>
            <a:r>
              <a:rPr lang="en-US" sz="3200" dirty="0"/>
              <a:t>Quick Links Improvements – Using Quick Links</a:t>
            </a:r>
            <a:endParaRPr lang="en-US" sz="3200" dirty="0">
              <a:solidFill>
                <a:srgbClr val="FF0000"/>
              </a:solidFill>
            </a:endParaRPr>
          </a:p>
        </p:txBody>
      </p:sp>
      <p:sp>
        <p:nvSpPr>
          <p:cNvPr id="5" name="TextBox 4">
            <a:extLst>
              <a:ext uri="{FF2B5EF4-FFF2-40B4-BE49-F238E27FC236}">
                <a16:creationId xmlns:a16="http://schemas.microsoft.com/office/drawing/2014/main" id="{A813DF1E-8E0F-4FDC-8A3A-38271DDC839A}"/>
              </a:ext>
            </a:extLst>
          </p:cNvPr>
          <p:cNvSpPr txBox="1"/>
          <p:nvPr/>
        </p:nvSpPr>
        <p:spPr>
          <a:xfrm>
            <a:off x="251519" y="2571750"/>
            <a:ext cx="2016225" cy="923330"/>
          </a:xfrm>
          <a:prstGeom prst="rect">
            <a:avLst/>
          </a:prstGeom>
          <a:noFill/>
          <a:ln>
            <a:solidFill>
              <a:schemeClr val="accent1"/>
            </a:solidFill>
          </a:ln>
        </p:spPr>
        <p:txBody>
          <a:bodyPr wrap="square" rtlCol="0">
            <a:spAutoFit/>
          </a:bodyPr>
          <a:lstStyle/>
          <a:p>
            <a:r>
              <a:rPr lang="en-US" dirty="0"/>
              <a:t>We have dragged “Review (Invoice)” to be first.</a:t>
            </a:r>
          </a:p>
        </p:txBody>
      </p:sp>
      <p:cxnSp>
        <p:nvCxnSpPr>
          <p:cNvPr id="10" name="Straight Arrow Connector 9">
            <a:extLst>
              <a:ext uri="{FF2B5EF4-FFF2-40B4-BE49-F238E27FC236}">
                <a16:creationId xmlns:a16="http://schemas.microsoft.com/office/drawing/2014/main" id="{11B5635C-AD54-45EF-926F-D9D94FFA6022}"/>
              </a:ext>
            </a:extLst>
          </p:cNvPr>
          <p:cNvCxnSpPr>
            <a:cxnSpLocks/>
          </p:cNvCxnSpPr>
          <p:nvPr/>
        </p:nvCxnSpPr>
        <p:spPr>
          <a:xfrm>
            <a:off x="2267744" y="2787773"/>
            <a:ext cx="1728192" cy="1440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055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7FD7EE-B2E8-4137-9728-7BF84DB50165}"/>
              </a:ext>
            </a:extLst>
          </p:cNvPr>
          <p:cNvPicPr>
            <a:picLocks noChangeAspect="1"/>
          </p:cNvPicPr>
          <p:nvPr/>
        </p:nvPicPr>
        <p:blipFill>
          <a:blip r:embed="rId2"/>
          <a:stretch>
            <a:fillRect/>
          </a:stretch>
        </p:blipFill>
        <p:spPr>
          <a:xfrm>
            <a:off x="899592" y="1225879"/>
            <a:ext cx="7344816" cy="3407802"/>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56</a:t>
            </a:fld>
            <a:endParaRPr lang="en-US" dirty="0"/>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627534"/>
            <a:ext cx="8424936" cy="1326207"/>
          </a:xfrm>
        </p:spPr>
        <p:txBody>
          <a:bodyPr>
            <a:normAutofit/>
          </a:bodyPr>
          <a:lstStyle/>
          <a:p>
            <a:r>
              <a:rPr lang="en-US" dirty="0"/>
              <a:t>The “Quick Links” order has correspondingly changed</a:t>
            </a:r>
          </a:p>
        </p:txBody>
      </p:sp>
      <p:sp>
        <p:nvSpPr>
          <p:cNvPr id="7" name="Rectangle 6">
            <a:extLst>
              <a:ext uri="{FF2B5EF4-FFF2-40B4-BE49-F238E27FC236}">
                <a16:creationId xmlns:a16="http://schemas.microsoft.com/office/drawing/2014/main" id="{91CE8FDC-E679-4EB0-ADD2-8FAE8CFDA208}"/>
              </a:ext>
            </a:extLst>
          </p:cNvPr>
          <p:cNvSpPr/>
          <p:nvPr/>
        </p:nvSpPr>
        <p:spPr>
          <a:xfrm>
            <a:off x="1630305" y="1559439"/>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D458106F-C375-488F-9BE6-6E5DF40B8B9B}"/>
              </a:ext>
            </a:extLst>
          </p:cNvPr>
          <p:cNvSpPr>
            <a:spLocks noGrp="1"/>
          </p:cNvSpPr>
          <p:nvPr>
            <p:ph type="title"/>
          </p:nvPr>
        </p:nvSpPr>
        <p:spPr>
          <a:xfrm>
            <a:off x="251520" y="70415"/>
            <a:ext cx="8784976" cy="576064"/>
          </a:xfrm>
        </p:spPr>
        <p:txBody>
          <a:bodyPr>
            <a:noAutofit/>
          </a:bodyPr>
          <a:lstStyle/>
          <a:p>
            <a:r>
              <a:rPr lang="en-US" sz="3200" dirty="0"/>
              <a:t>Quick Links Improvements – Using Quick Links</a:t>
            </a:r>
            <a:endParaRPr lang="en-US" sz="3200" dirty="0">
              <a:solidFill>
                <a:srgbClr val="FF0000"/>
              </a:solidFill>
            </a:endParaRPr>
          </a:p>
        </p:txBody>
      </p:sp>
    </p:spTree>
    <p:extLst>
      <p:ext uri="{BB962C8B-B14F-4D97-AF65-F5344CB8AC3E}">
        <p14:creationId xmlns:p14="http://schemas.microsoft.com/office/powerpoint/2010/main" val="18816980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81EF-8127-4A88-A661-082445FC2E2E}"/>
              </a:ext>
            </a:extLst>
          </p:cNvPr>
          <p:cNvSpPr>
            <a:spLocks noGrp="1"/>
          </p:cNvSpPr>
          <p:nvPr>
            <p:ph type="ctrTitle"/>
          </p:nvPr>
        </p:nvSpPr>
        <p:spPr>
          <a:xfrm>
            <a:off x="0" y="3319778"/>
            <a:ext cx="9126077" cy="1240583"/>
          </a:xfrm>
        </p:spPr>
        <p:txBody>
          <a:bodyPr/>
          <a:lstStyle/>
          <a:p>
            <a:pPr algn="ctr"/>
            <a:r>
              <a:rPr lang="en-US" sz="2200" dirty="0"/>
              <a:t>Customizing Main Menu Links</a:t>
            </a:r>
          </a:p>
        </p:txBody>
      </p:sp>
      <p:sp>
        <p:nvSpPr>
          <p:cNvPr id="3" name="Slide Number Placeholder 2">
            <a:extLst>
              <a:ext uri="{FF2B5EF4-FFF2-40B4-BE49-F238E27FC236}">
                <a16:creationId xmlns:a16="http://schemas.microsoft.com/office/drawing/2014/main" id="{FEC79E8F-9D2D-4B91-819B-3AFDE71408EB}"/>
              </a:ext>
            </a:extLst>
          </p:cNvPr>
          <p:cNvSpPr>
            <a:spLocks noGrp="1"/>
          </p:cNvSpPr>
          <p:nvPr>
            <p:ph type="sldNum" sz="quarter" idx="10"/>
          </p:nvPr>
        </p:nvSpPr>
        <p:spPr/>
        <p:txBody>
          <a:bodyPr/>
          <a:lstStyle/>
          <a:p>
            <a:fld id="{1C146586-7EC2-481D-848F-8CE41EB2DE6C}" type="slidenum">
              <a:rPr lang="en-US" smtClean="0"/>
              <a:pPr/>
              <a:t>57</a:t>
            </a:fld>
            <a:endParaRPr lang="en-US" dirty="0"/>
          </a:p>
        </p:txBody>
      </p:sp>
      <p:pic>
        <p:nvPicPr>
          <p:cNvPr id="8" name="Picture 7">
            <a:extLst>
              <a:ext uri="{FF2B5EF4-FFF2-40B4-BE49-F238E27FC236}">
                <a16:creationId xmlns:a16="http://schemas.microsoft.com/office/drawing/2014/main" id="{D1804D14-9ED5-4A55-ADD7-34929D884715}"/>
              </a:ext>
            </a:extLst>
          </p:cNvPr>
          <p:cNvPicPr>
            <a:picLocks noChangeAspect="1"/>
          </p:cNvPicPr>
          <p:nvPr/>
        </p:nvPicPr>
        <p:blipFill>
          <a:blip r:embed="rId2"/>
          <a:stretch>
            <a:fillRect/>
          </a:stretch>
        </p:blipFill>
        <p:spPr>
          <a:xfrm>
            <a:off x="2267745" y="0"/>
            <a:ext cx="2952328" cy="3150471"/>
          </a:xfrm>
          <a:prstGeom prst="rect">
            <a:avLst/>
          </a:prstGeom>
        </p:spPr>
      </p:pic>
      <p:pic>
        <p:nvPicPr>
          <p:cNvPr id="9" name="Picture 8" descr="A person sitting at a table using a computer&#10;&#10;Description automatically generated">
            <a:extLst>
              <a:ext uri="{FF2B5EF4-FFF2-40B4-BE49-F238E27FC236}">
                <a16:creationId xmlns:a16="http://schemas.microsoft.com/office/drawing/2014/main" id="{05A147D4-DF18-4275-AB08-BD2DD62DD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1" y="138"/>
            <a:ext cx="5398815" cy="3149309"/>
          </a:xfrm>
          <a:prstGeom prst="rect">
            <a:avLst/>
          </a:prstGeom>
        </p:spPr>
      </p:pic>
    </p:spTree>
    <p:extLst>
      <p:ext uri="{BB962C8B-B14F-4D97-AF65-F5344CB8AC3E}">
        <p14:creationId xmlns:p14="http://schemas.microsoft.com/office/powerpoint/2010/main" val="382402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58</a:t>
            </a:fld>
            <a:endParaRPr lang="en-US" dirty="0"/>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8424936" cy="2016223"/>
          </a:xfrm>
        </p:spPr>
        <p:txBody>
          <a:bodyPr>
            <a:normAutofit fontScale="92500"/>
          </a:bodyPr>
          <a:lstStyle/>
          <a:p>
            <a:r>
              <a:rPr lang="en-US" dirty="0"/>
              <a:t>It is possible to determine the order in which the Main Menu links and Main Menu icons appear on the screen.</a:t>
            </a:r>
          </a:p>
          <a:p>
            <a:r>
              <a:rPr lang="en-US" dirty="0"/>
              <a:t>Further, it is possible to hide the links and icons that are not needed.</a:t>
            </a:r>
          </a:p>
          <a:p>
            <a:r>
              <a:rPr lang="en-US" dirty="0"/>
              <a:t>This is beneficial as it will reduce the amount of visual information on the screen and clear the room for more important information.</a:t>
            </a:r>
          </a:p>
        </p:txBody>
      </p:sp>
      <p:sp>
        <p:nvSpPr>
          <p:cNvPr id="8" name="Title 2">
            <a:extLst>
              <a:ext uri="{FF2B5EF4-FFF2-40B4-BE49-F238E27FC236}">
                <a16:creationId xmlns:a16="http://schemas.microsoft.com/office/drawing/2014/main" id="{81787689-5453-4830-BF6D-5D3358BA773A}"/>
              </a:ext>
            </a:extLst>
          </p:cNvPr>
          <p:cNvSpPr>
            <a:spLocks noGrp="1"/>
          </p:cNvSpPr>
          <p:nvPr>
            <p:ph type="title"/>
          </p:nvPr>
        </p:nvSpPr>
        <p:spPr>
          <a:xfrm>
            <a:off x="251520" y="70415"/>
            <a:ext cx="8784976" cy="576064"/>
          </a:xfrm>
        </p:spPr>
        <p:txBody>
          <a:bodyPr>
            <a:noAutofit/>
          </a:bodyPr>
          <a:lstStyle/>
          <a:p>
            <a:r>
              <a:rPr lang="en-US" dirty="0"/>
              <a:t>Customizing Main Menu Links</a:t>
            </a:r>
            <a:endParaRPr lang="en-US" dirty="0">
              <a:solidFill>
                <a:srgbClr val="FF0000"/>
              </a:solidFill>
            </a:endParaRPr>
          </a:p>
        </p:txBody>
      </p:sp>
    </p:spTree>
    <p:extLst>
      <p:ext uri="{BB962C8B-B14F-4D97-AF65-F5344CB8AC3E}">
        <p14:creationId xmlns:p14="http://schemas.microsoft.com/office/powerpoint/2010/main" val="114394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59</a:t>
            </a:fld>
            <a:endParaRPr lang="en-US" dirty="0"/>
          </a:p>
        </p:txBody>
      </p:sp>
      <p:sp>
        <p:nvSpPr>
          <p:cNvPr id="8" name="Title 2">
            <a:extLst>
              <a:ext uri="{FF2B5EF4-FFF2-40B4-BE49-F238E27FC236}">
                <a16:creationId xmlns:a16="http://schemas.microsoft.com/office/drawing/2014/main" id="{81787689-5453-4830-BF6D-5D3358BA773A}"/>
              </a:ext>
            </a:extLst>
          </p:cNvPr>
          <p:cNvSpPr>
            <a:spLocks noGrp="1"/>
          </p:cNvSpPr>
          <p:nvPr>
            <p:ph type="title"/>
          </p:nvPr>
        </p:nvSpPr>
        <p:spPr>
          <a:xfrm>
            <a:off x="251520" y="70415"/>
            <a:ext cx="8784976" cy="576064"/>
          </a:xfrm>
        </p:spPr>
        <p:txBody>
          <a:bodyPr>
            <a:noAutofit/>
          </a:bodyPr>
          <a:lstStyle/>
          <a:p>
            <a:r>
              <a:rPr lang="en-US" dirty="0"/>
              <a:t>Customizing Main Menu Links</a:t>
            </a:r>
            <a:endParaRPr lang="en-US" dirty="0">
              <a:solidFill>
                <a:srgbClr val="FF0000"/>
              </a:solidFill>
            </a:endParaRPr>
          </a:p>
        </p:txBody>
      </p:sp>
      <p:pic>
        <p:nvPicPr>
          <p:cNvPr id="7" name="Picture 6">
            <a:extLst>
              <a:ext uri="{FF2B5EF4-FFF2-40B4-BE49-F238E27FC236}">
                <a16:creationId xmlns:a16="http://schemas.microsoft.com/office/drawing/2014/main" id="{40080A2A-65C0-4F99-8259-9EF7E55214C6}"/>
              </a:ext>
            </a:extLst>
          </p:cNvPr>
          <p:cNvPicPr>
            <a:picLocks noChangeAspect="1"/>
          </p:cNvPicPr>
          <p:nvPr/>
        </p:nvPicPr>
        <p:blipFill>
          <a:blip r:embed="rId2"/>
          <a:stretch>
            <a:fillRect/>
          </a:stretch>
        </p:blipFill>
        <p:spPr>
          <a:xfrm>
            <a:off x="2136536" y="1650851"/>
            <a:ext cx="4886325" cy="2505075"/>
          </a:xfrm>
          <a:prstGeom prst="rect">
            <a:avLst/>
          </a:prstGeom>
          <a:ln>
            <a:solidFill>
              <a:schemeClr val="accent1"/>
            </a:solidFill>
          </a:ln>
        </p:spPr>
      </p:pic>
      <p:sp>
        <p:nvSpPr>
          <p:cNvPr id="9" name="Content Placeholder 3">
            <a:extLst>
              <a:ext uri="{FF2B5EF4-FFF2-40B4-BE49-F238E27FC236}">
                <a16:creationId xmlns:a16="http://schemas.microsoft.com/office/drawing/2014/main" id="{18BE3611-5E52-4215-A135-FE1FC473E2F6}"/>
              </a:ext>
            </a:extLst>
          </p:cNvPr>
          <p:cNvSpPr txBox="1">
            <a:spLocks/>
          </p:cNvSpPr>
          <p:nvPr/>
        </p:nvSpPr>
        <p:spPr>
          <a:xfrm>
            <a:off x="403235" y="771551"/>
            <a:ext cx="8424936" cy="5760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First: click the “Search and Manage Alma Links” icon.</a:t>
            </a:r>
          </a:p>
        </p:txBody>
      </p:sp>
      <p:sp>
        <p:nvSpPr>
          <p:cNvPr id="10" name="Rectangle 9">
            <a:extLst>
              <a:ext uri="{FF2B5EF4-FFF2-40B4-BE49-F238E27FC236}">
                <a16:creationId xmlns:a16="http://schemas.microsoft.com/office/drawing/2014/main" id="{6A711946-B0A9-4F4B-9A0E-23BAE5192C42}"/>
              </a:ext>
            </a:extLst>
          </p:cNvPr>
          <p:cNvSpPr/>
          <p:nvPr/>
        </p:nvSpPr>
        <p:spPr>
          <a:xfrm>
            <a:off x="2131427" y="2133641"/>
            <a:ext cx="792088" cy="4888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D5C4C64B-1E04-44F5-A9B3-2FDC1EEF3ACC}"/>
              </a:ext>
            </a:extLst>
          </p:cNvPr>
          <p:cNvSpPr/>
          <p:nvPr/>
        </p:nvSpPr>
        <p:spPr>
          <a:xfrm>
            <a:off x="1267331" y="2133641"/>
            <a:ext cx="648072" cy="48885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926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81EF-8127-4A88-A661-082445FC2E2E}"/>
              </a:ext>
            </a:extLst>
          </p:cNvPr>
          <p:cNvSpPr>
            <a:spLocks noGrp="1"/>
          </p:cNvSpPr>
          <p:nvPr>
            <p:ph type="ctrTitle"/>
          </p:nvPr>
        </p:nvSpPr>
        <p:spPr>
          <a:xfrm>
            <a:off x="742497" y="3319778"/>
            <a:ext cx="7717935" cy="1240583"/>
          </a:xfrm>
        </p:spPr>
        <p:txBody>
          <a:bodyPr/>
          <a:lstStyle/>
          <a:p>
            <a:pPr algn="ctr"/>
            <a:r>
              <a:rPr lang="en-US" sz="2600" dirty="0"/>
              <a:t>Changes to the User Interface</a:t>
            </a:r>
          </a:p>
        </p:txBody>
      </p:sp>
      <p:sp>
        <p:nvSpPr>
          <p:cNvPr id="3" name="Slide Number Placeholder 2">
            <a:extLst>
              <a:ext uri="{FF2B5EF4-FFF2-40B4-BE49-F238E27FC236}">
                <a16:creationId xmlns:a16="http://schemas.microsoft.com/office/drawing/2014/main" id="{FEC79E8F-9D2D-4B91-819B-3AFDE71408EB}"/>
              </a:ext>
            </a:extLst>
          </p:cNvPr>
          <p:cNvSpPr>
            <a:spLocks noGrp="1"/>
          </p:cNvSpPr>
          <p:nvPr>
            <p:ph type="sldNum" sz="quarter" idx="10"/>
          </p:nvPr>
        </p:nvSpPr>
        <p:spPr/>
        <p:txBody>
          <a:bodyPr/>
          <a:lstStyle/>
          <a:p>
            <a:fld id="{1C146586-7EC2-481D-848F-8CE41EB2DE6C}" type="slidenum">
              <a:rPr lang="en-US" smtClean="0"/>
              <a:pPr/>
              <a:t>6</a:t>
            </a:fld>
            <a:endParaRPr lang="en-US" dirty="0"/>
          </a:p>
        </p:txBody>
      </p:sp>
      <p:pic>
        <p:nvPicPr>
          <p:cNvPr id="6" name="Picture 5">
            <a:extLst>
              <a:ext uri="{FF2B5EF4-FFF2-40B4-BE49-F238E27FC236}">
                <a16:creationId xmlns:a16="http://schemas.microsoft.com/office/drawing/2014/main" id="{A514FBB8-B891-4AFA-B73F-B031A9A7F8B6}"/>
              </a:ext>
            </a:extLst>
          </p:cNvPr>
          <p:cNvPicPr>
            <a:picLocks noChangeAspect="1"/>
          </p:cNvPicPr>
          <p:nvPr/>
        </p:nvPicPr>
        <p:blipFill>
          <a:blip r:embed="rId2"/>
          <a:stretch>
            <a:fillRect/>
          </a:stretch>
        </p:blipFill>
        <p:spPr>
          <a:xfrm>
            <a:off x="2267745" y="0"/>
            <a:ext cx="2952328" cy="3150471"/>
          </a:xfrm>
          <a:prstGeom prst="rect">
            <a:avLst/>
          </a:prstGeom>
        </p:spPr>
      </p:pic>
      <p:pic>
        <p:nvPicPr>
          <p:cNvPr id="2" name="Picture 1">
            <a:extLst>
              <a:ext uri="{FF2B5EF4-FFF2-40B4-BE49-F238E27FC236}">
                <a16:creationId xmlns:a16="http://schemas.microsoft.com/office/drawing/2014/main" id="{9BE6D111-D166-462E-A116-CECC40018EB1}"/>
              </a:ext>
            </a:extLst>
          </p:cNvPr>
          <p:cNvPicPr>
            <a:picLocks noChangeAspect="1"/>
          </p:cNvPicPr>
          <p:nvPr/>
        </p:nvPicPr>
        <p:blipFill>
          <a:blip r:embed="rId3"/>
          <a:stretch>
            <a:fillRect/>
          </a:stretch>
        </p:blipFill>
        <p:spPr>
          <a:xfrm>
            <a:off x="4803059" y="6757"/>
            <a:ext cx="4338903" cy="3143713"/>
          </a:xfrm>
          <a:prstGeom prst="rect">
            <a:avLst/>
          </a:prstGeom>
        </p:spPr>
      </p:pic>
    </p:spTree>
    <p:extLst>
      <p:ext uri="{BB962C8B-B14F-4D97-AF65-F5344CB8AC3E}">
        <p14:creationId xmlns:p14="http://schemas.microsoft.com/office/powerpoint/2010/main" val="384964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60</a:t>
            </a:fld>
            <a:endParaRPr lang="en-US" dirty="0"/>
          </a:p>
        </p:txBody>
      </p:sp>
      <p:sp>
        <p:nvSpPr>
          <p:cNvPr id="8" name="Title 2">
            <a:extLst>
              <a:ext uri="{FF2B5EF4-FFF2-40B4-BE49-F238E27FC236}">
                <a16:creationId xmlns:a16="http://schemas.microsoft.com/office/drawing/2014/main" id="{81787689-5453-4830-BF6D-5D3358BA773A}"/>
              </a:ext>
            </a:extLst>
          </p:cNvPr>
          <p:cNvSpPr>
            <a:spLocks noGrp="1"/>
          </p:cNvSpPr>
          <p:nvPr>
            <p:ph type="title"/>
          </p:nvPr>
        </p:nvSpPr>
        <p:spPr>
          <a:xfrm>
            <a:off x="251520" y="70415"/>
            <a:ext cx="8784976" cy="576064"/>
          </a:xfrm>
        </p:spPr>
        <p:txBody>
          <a:bodyPr>
            <a:noAutofit/>
          </a:bodyPr>
          <a:lstStyle/>
          <a:p>
            <a:r>
              <a:rPr lang="en-US" dirty="0"/>
              <a:t>Customizing Main Menu Links</a:t>
            </a:r>
            <a:endParaRPr lang="en-US" dirty="0">
              <a:solidFill>
                <a:srgbClr val="FF0000"/>
              </a:solidFill>
            </a:endParaRPr>
          </a:p>
        </p:txBody>
      </p:sp>
      <p:sp>
        <p:nvSpPr>
          <p:cNvPr id="9" name="Content Placeholder 3">
            <a:extLst>
              <a:ext uri="{FF2B5EF4-FFF2-40B4-BE49-F238E27FC236}">
                <a16:creationId xmlns:a16="http://schemas.microsoft.com/office/drawing/2014/main" id="{18BE3611-5E52-4215-A135-FE1FC473E2F6}"/>
              </a:ext>
            </a:extLst>
          </p:cNvPr>
          <p:cNvSpPr txBox="1">
            <a:spLocks/>
          </p:cNvSpPr>
          <p:nvPr/>
        </p:nvSpPr>
        <p:spPr>
          <a:xfrm>
            <a:off x="431540" y="667098"/>
            <a:ext cx="8424936" cy="7200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Second: Select the </a:t>
            </a:r>
            <a:r>
              <a:rPr lang="en-US" b="1" dirty="0"/>
              <a:t>Customize Main Menu Links</a:t>
            </a:r>
            <a:r>
              <a:rPr lang="en-US" dirty="0"/>
              <a:t> option. </a:t>
            </a:r>
          </a:p>
          <a:p>
            <a:endParaRPr lang="en-US" dirty="0"/>
          </a:p>
        </p:txBody>
      </p:sp>
      <p:pic>
        <p:nvPicPr>
          <p:cNvPr id="3" name="Picture 2">
            <a:extLst>
              <a:ext uri="{FF2B5EF4-FFF2-40B4-BE49-F238E27FC236}">
                <a16:creationId xmlns:a16="http://schemas.microsoft.com/office/drawing/2014/main" id="{DD4182CC-FBBF-470B-852D-C48A9BF72FA1}"/>
              </a:ext>
            </a:extLst>
          </p:cNvPr>
          <p:cNvPicPr>
            <a:picLocks noChangeAspect="1"/>
          </p:cNvPicPr>
          <p:nvPr/>
        </p:nvPicPr>
        <p:blipFill>
          <a:blip r:embed="rId2"/>
          <a:stretch>
            <a:fillRect/>
          </a:stretch>
        </p:blipFill>
        <p:spPr>
          <a:xfrm>
            <a:off x="2410693" y="1164304"/>
            <a:ext cx="4322613" cy="3495678"/>
          </a:xfrm>
          <a:prstGeom prst="rect">
            <a:avLst/>
          </a:prstGeom>
          <a:ln>
            <a:solidFill>
              <a:schemeClr val="accent1"/>
            </a:solidFill>
          </a:ln>
        </p:spPr>
      </p:pic>
      <p:sp>
        <p:nvSpPr>
          <p:cNvPr id="4" name="Rectangle 3">
            <a:extLst>
              <a:ext uri="{FF2B5EF4-FFF2-40B4-BE49-F238E27FC236}">
                <a16:creationId xmlns:a16="http://schemas.microsoft.com/office/drawing/2014/main" id="{6EFED9B1-29EA-4451-A5DA-E16CF590FC44}"/>
              </a:ext>
            </a:extLst>
          </p:cNvPr>
          <p:cNvSpPr/>
          <p:nvPr/>
        </p:nvSpPr>
        <p:spPr>
          <a:xfrm>
            <a:off x="3347864" y="4011910"/>
            <a:ext cx="16561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326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A403D1-27DA-4B9B-911F-B8A37139B75E}"/>
              </a:ext>
            </a:extLst>
          </p:cNvPr>
          <p:cNvPicPr>
            <a:picLocks noChangeAspect="1"/>
          </p:cNvPicPr>
          <p:nvPr/>
        </p:nvPicPr>
        <p:blipFill>
          <a:blip r:embed="rId2"/>
          <a:stretch>
            <a:fillRect/>
          </a:stretch>
        </p:blipFill>
        <p:spPr>
          <a:xfrm>
            <a:off x="2174470" y="1131590"/>
            <a:ext cx="4758476" cy="3680449"/>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61</a:t>
            </a:fld>
            <a:endParaRPr lang="en-US" dirty="0"/>
          </a:p>
        </p:txBody>
      </p:sp>
      <p:sp>
        <p:nvSpPr>
          <p:cNvPr id="8" name="Title 2">
            <a:extLst>
              <a:ext uri="{FF2B5EF4-FFF2-40B4-BE49-F238E27FC236}">
                <a16:creationId xmlns:a16="http://schemas.microsoft.com/office/drawing/2014/main" id="{81787689-5453-4830-BF6D-5D3358BA773A}"/>
              </a:ext>
            </a:extLst>
          </p:cNvPr>
          <p:cNvSpPr>
            <a:spLocks noGrp="1"/>
          </p:cNvSpPr>
          <p:nvPr>
            <p:ph type="title"/>
          </p:nvPr>
        </p:nvSpPr>
        <p:spPr>
          <a:xfrm>
            <a:off x="251520" y="70415"/>
            <a:ext cx="8784976" cy="576064"/>
          </a:xfrm>
        </p:spPr>
        <p:txBody>
          <a:bodyPr>
            <a:noAutofit/>
          </a:bodyPr>
          <a:lstStyle/>
          <a:p>
            <a:r>
              <a:rPr lang="en-US" dirty="0"/>
              <a:t>Customizing Main Menu Links</a:t>
            </a:r>
            <a:endParaRPr lang="en-US" dirty="0">
              <a:solidFill>
                <a:srgbClr val="FF0000"/>
              </a:solidFill>
            </a:endParaRPr>
          </a:p>
        </p:txBody>
      </p:sp>
      <p:sp>
        <p:nvSpPr>
          <p:cNvPr id="9" name="Content Placeholder 3">
            <a:extLst>
              <a:ext uri="{FF2B5EF4-FFF2-40B4-BE49-F238E27FC236}">
                <a16:creationId xmlns:a16="http://schemas.microsoft.com/office/drawing/2014/main" id="{18BE3611-5E52-4215-A135-FE1FC473E2F6}"/>
              </a:ext>
            </a:extLst>
          </p:cNvPr>
          <p:cNvSpPr txBox="1">
            <a:spLocks/>
          </p:cNvSpPr>
          <p:nvPr/>
        </p:nvSpPr>
        <p:spPr>
          <a:xfrm>
            <a:off x="431540" y="627534"/>
            <a:ext cx="8424936" cy="7200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Three: The current situation  of the menu appears</a:t>
            </a:r>
          </a:p>
          <a:p>
            <a:endParaRPr lang="en-US" dirty="0"/>
          </a:p>
        </p:txBody>
      </p:sp>
    </p:spTree>
    <p:extLst>
      <p:ext uri="{BB962C8B-B14F-4D97-AF65-F5344CB8AC3E}">
        <p14:creationId xmlns:p14="http://schemas.microsoft.com/office/powerpoint/2010/main" val="35985814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62</a:t>
            </a:fld>
            <a:endParaRPr lang="en-US" dirty="0"/>
          </a:p>
        </p:txBody>
      </p:sp>
      <p:sp>
        <p:nvSpPr>
          <p:cNvPr id="8" name="Title 2">
            <a:extLst>
              <a:ext uri="{FF2B5EF4-FFF2-40B4-BE49-F238E27FC236}">
                <a16:creationId xmlns:a16="http://schemas.microsoft.com/office/drawing/2014/main" id="{81787689-5453-4830-BF6D-5D3358BA773A}"/>
              </a:ext>
            </a:extLst>
          </p:cNvPr>
          <p:cNvSpPr>
            <a:spLocks noGrp="1"/>
          </p:cNvSpPr>
          <p:nvPr>
            <p:ph type="title"/>
          </p:nvPr>
        </p:nvSpPr>
        <p:spPr>
          <a:xfrm>
            <a:off x="251520" y="70415"/>
            <a:ext cx="8784976" cy="576064"/>
          </a:xfrm>
        </p:spPr>
        <p:txBody>
          <a:bodyPr>
            <a:noAutofit/>
          </a:bodyPr>
          <a:lstStyle/>
          <a:p>
            <a:r>
              <a:rPr lang="en-US" dirty="0"/>
              <a:t>Customizing Main Menu Links</a:t>
            </a:r>
            <a:endParaRPr lang="en-US" dirty="0">
              <a:solidFill>
                <a:srgbClr val="FF0000"/>
              </a:solidFill>
            </a:endParaRPr>
          </a:p>
        </p:txBody>
      </p:sp>
      <p:sp>
        <p:nvSpPr>
          <p:cNvPr id="9" name="Content Placeholder 3">
            <a:extLst>
              <a:ext uri="{FF2B5EF4-FFF2-40B4-BE49-F238E27FC236}">
                <a16:creationId xmlns:a16="http://schemas.microsoft.com/office/drawing/2014/main" id="{18BE3611-5E52-4215-A135-FE1FC473E2F6}"/>
              </a:ext>
            </a:extLst>
          </p:cNvPr>
          <p:cNvSpPr txBox="1">
            <a:spLocks/>
          </p:cNvSpPr>
          <p:nvPr/>
        </p:nvSpPr>
        <p:spPr>
          <a:xfrm>
            <a:off x="431540" y="627534"/>
            <a:ext cx="8424936" cy="7200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Four: Customize as desired.</a:t>
            </a:r>
          </a:p>
          <a:p>
            <a:endParaRPr lang="en-US" dirty="0"/>
          </a:p>
        </p:txBody>
      </p:sp>
      <p:sp>
        <p:nvSpPr>
          <p:cNvPr id="3" name="TextBox 2">
            <a:extLst>
              <a:ext uri="{FF2B5EF4-FFF2-40B4-BE49-F238E27FC236}">
                <a16:creationId xmlns:a16="http://schemas.microsoft.com/office/drawing/2014/main" id="{0E1F3B1B-79A6-4099-A52D-AE5AA0892285}"/>
              </a:ext>
            </a:extLst>
          </p:cNvPr>
          <p:cNvSpPr txBox="1"/>
          <p:nvPr/>
        </p:nvSpPr>
        <p:spPr>
          <a:xfrm>
            <a:off x="251520" y="1779662"/>
            <a:ext cx="3456384" cy="1569660"/>
          </a:xfrm>
          <a:prstGeom prst="rect">
            <a:avLst/>
          </a:prstGeom>
          <a:noFill/>
        </p:spPr>
        <p:txBody>
          <a:bodyPr wrap="square" rtlCol="0">
            <a:spAutoFit/>
          </a:bodyPr>
          <a:lstStyle/>
          <a:p>
            <a:r>
              <a:rPr lang="en-US" sz="2400" dirty="0"/>
              <a:t>We have dragged “Analytics” to be first and dragged “Discovery” to be hidden. </a:t>
            </a:r>
          </a:p>
        </p:txBody>
      </p:sp>
      <p:pic>
        <p:nvPicPr>
          <p:cNvPr id="4" name="Picture 3">
            <a:extLst>
              <a:ext uri="{FF2B5EF4-FFF2-40B4-BE49-F238E27FC236}">
                <a16:creationId xmlns:a16="http://schemas.microsoft.com/office/drawing/2014/main" id="{E93A354D-2D18-42D3-A85E-DC536A84AFF2}"/>
              </a:ext>
            </a:extLst>
          </p:cNvPr>
          <p:cNvPicPr>
            <a:picLocks noChangeAspect="1"/>
          </p:cNvPicPr>
          <p:nvPr/>
        </p:nvPicPr>
        <p:blipFill>
          <a:blip r:embed="rId2"/>
          <a:stretch>
            <a:fillRect/>
          </a:stretch>
        </p:blipFill>
        <p:spPr>
          <a:xfrm>
            <a:off x="3707904" y="1151306"/>
            <a:ext cx="4680520" cy="3528899"/>
          </a:xfrm>
          <a:prstGeom prst="rect">
            <a:avLst/>
          </a:prstGeom>
          <a:ln>
            <a:solidFill>
              <a:schemeClr val="accent1"/>
            </a:solidFill>
          </a:ln>
        </p:spPr>
      </p:pic>
      <p:sp>
        <p:nvSpPr>
          <p:cNvPr id="6" name="Rectangle 5">
            <a:extLst>
              <a:ext uri="{FF2B5EF4-FFF2-40B4-BE49-F238E27FC236}">
                <a16:creationId xmlns:a16="http://schemas.microsoft.com/office/drawing/2014/main" id="{8FCD2CB4-614B-46C1-B970-C02440A285F6}"/>
              </a:ext>
            </a:extLst>
          </p:cNvPr>
          <p:cNvSpPr/>
          <p:nvPr/>
        </p:nvSpPr>
        <p:spPr>
          <a:xfrm>
            <a:off x="4716016" y="2283718"/>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06C0BA-6E9A-4BF8-8946-248F3A67B09C}"/>
              </a:ext>
            </a:extLst>
          </p:cNvPr>
          <p:cNvSpPr/>
          <p:nvPr/>
        </p:nvSpPr>
        <p:spPr>
          <a:xfrm>
            <a:off x="4788024" y="3867894"/>
            <a:ext cx="792088" cy="288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415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63</a:t>
            </a:fld>
            <a:endParaRPr lang="en-US" dirty="0"/>
          </a:p>
        </p:txBody>
      </p:sp>
      <p:sp>
        <p:nvSpPr>
          <p:cNvPr id="8" name="Title 2">
            <a:extLst>
              <a:ext uri="{FF2B5EF4-FFF2-40B4-BE49-F238E27FC236}">
                <a16:creationId xmlns:a16="http://schemas.microsoft.com/office/drawing/2014/main" id="{81787689-5453-4830-BF6D-5D3358BA773A}"/>
              </a:ext>
            </a:extLst>
          </p:cNvPr>
          <p:cNvSpPr>
            <a:spLocks noGrp="1"/>
          </p:cNvSpPr>
          <p:nvPr>
            <p:ph type="title"/>
          </p:nvPr>
        </p:nvSpPr>
        <p:spPr>
          <a:xfrm>
            <a:off x="251520" y="70415"/>
            <a:ext cx="8784976" cy="576064"/>
          </a:xfrm>
        </p:spPr>
        <p:txBody>
          <a:bodyPr>
            <a:noAutofit/>
          </a:bodyPr>
          <a:lstStyle/>
          <a:p>
            <a:r>
              <a:rPr lang="en-US" dirty="0"/>
              <a:t>Customizing Main Menu Links</a:t>
            </a:r>
            <a:endParaRPr lang="en-US" dirty="0">
              <a:solidFill>
                <a:srgbClr val="FF0000"/>
              </a:solidFill>
            </a:endParaRPr>
          </a:p>
        </p:txBody>
      </p:sp>
      <p:sp>
        <p:nvSpPr>
          <p:cNvPr id="9" name="Content Placeholder 3">
            <a:extLst>
              <a:ext uri="{FF2B5EF4-FFF2-40B4-BE49-F238E27FC236}">
                <a16:creationId xmlns:a16="http://schemas.microsoft.com/office/drawing/2014/main" id="{18BE3611-5E52-4215-A135-FE1FC473E2F6}"/>
              </a:ext>
            </a:extLst>
          </p:cNvPr>
          <p:cNvSpPr txBox="1">
            <a:spLocks/>
          </p:cNvSpPr>
          <p:nvPr/>
        </p:nvSpPr>
        <p:spPr>
          <a:xfrm>
            <a:off x="431540" y="627534"/>
            <a:ext cx="8424936" cy="7200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Now Analytics is first and Discovery does not appear</a:t>
            </a:r>
          </a:p>
          <a:p>
            <a:endParaRPr lang="en-US" dirty="0"/>
          </a:p>
        </p:txBody>
      </p:sp>
      <p:pic>
        <p:nvPicPr>
          <p:cNvPr id="5" name="Picture 4">
            <a:extLst>
              <a:ext uri="{FF2B5EF4-FFF2-40B4-BE49-F238E27FC236}">
                <a16:creationId xmlns:a16="http://schemas.microsoft.com/office/drawing/2014/main" id="{57116496-8BC7-4622-8D92-328232E0BF89}"/>
              </a:ext>
            </a:extLst>
          </p:cNvPr>
          <p:cNvPicPr>
            <a:picLocks noChangeAspect="1"/>
          </p:cNvPicPr>
          <p:nvPr/>
        </p:nvPicPr>
        <p:blipFill>
          <a:blip r:embed="rId2"/>
          <a:stretch>
            <a:fillRect/>
          </a:stretch>
        </p:blipFill>
        <p:spPr>
          <a:xfrm>
            <a:off x="2547169" y="1131590"/>
            <a:ext cx="3969047" cy="3610263"/>
          </a:xfrm>
          <a:prstGeom prst="rect">
            <a:avLst/>
          </a:prstGeom>
          <a:ln>
            <a:solidFill>
              <a:schemeClr val="accent1"/>
            </a:solidFill>
          </a:ln>
        </p:spPr>
      </p:pic>
      <p:sp>
        <p:nvSpPr>
          <p:cNvPr id="10" name="Rectangle 9">
            <a:extLst>
              <a:ext uri="{FF2B5EF4-FFF2-40B4-BE49-F238E27FC236}">
                <a16:creationId xmlns:a16="http://schemas.microsoft.com/office/drawing/2014/main" id="{C1078C5D-BC87-4E13-BB2A-637D35E60663}"/>
              </a:ext>
            </a:extLst>
          </p:cNvPr>
          <p:cNvSpPr/>
          <p:nvPr/>
        </p:nvSpPr>
        <p:spPr>
          <a:xfrm>
            <a:off x="2649050" y="2078327"/>
            <a:ext cx="57606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3862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524FA-9874-4C31-B402-76265A7BBAF3}"/>
              </a:ext>
            </a:extLst>
          </p:cNvPr>
          <p:cNvPicPr>
            <a:picLocks noChangeAspect="1"/>
          </p:cNvPicPr>
          <p:nvPr/>
        </p:nvPicPr>
        <p:blipFill>
          <a:blip r:embed="rId2"/>
          <a:stretch>
            <a:fillRect/>
          </a:stretch>
        </p:blipFill>
        <p:spPr>
          <a:xfrm>
            <a:off x="3643886" y="627534"/>
            <a:ext cx="4384498" cy="4358908"/>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64</a:t>
            </a:fld>
            <a:endParaRPr lang="en-US" dirty="0"/>
          </a:p>
        </p:txBody>
      </p:sp>
      <p:sp>
        <p:nvSpPr>
          <p:cNvPr id="8" name="Title 2">
            <a:extLst>
              <a:ext uri="{FF2B5EF4-FFF2-40B4-BE49-F238E27FC236}">
                <a16:creationId xmlns:a16="http://schemas.microsoft.com/office/drawing/2014/main" id="{81787689-5453-4830-BF6D-5D3358BA773A}"/>
              </a:ext>
            </a:extLst>
          </p:cNvPr>
          <p:cNvSpPr>
            <a:spLocks noGrp="1"/>
          </p:cNvSpPr>
          <p:nvPr>
            <p:ph type="title"/>
          </p:nvPr>
        </p:nvSpPr>
        <p:spPr>
          <a:xfrm>
            <a:off x="251520" y="70415"/>
            <a:ext cx="8784976" cy="576064"/>
          </a:xfrm>
        </p:spPr>
        <p:txBody>
          <a:bodyPr>
            <a:noAutofit/>
          </a:bodyPr>
          <a:lstStyle/>
          <a:p>
            <a:r>
              <a:rPr lang="en-US" dirty="0"/>
              <a:t>Customizing Main Menu Links</a:t>
            </a:r>
            <a:endParaRPr lang="en-US" dirty="0">
              <a:solidFill>
                <a:srgbClr val="FF0000"/>
              </a:solidFill>
            </a:endParaRPr>
          </a:p>
        </p:txBody>
      </p:sp>
      <p:sp>
        <p:nvSpPr>
          <p:cNvPr id="9" name="Content Placeholder 3">
            <a:extLst>
              <a:ext uri="{FF2B5EF4-FFF2-40B4-BE49-F238E27FC236}">
                <a16:creationId xmlns:a16="http://schemas.microsoft.com/office/drawing/2014/main" id="{18BE3611-5E52-4215-A135-FE1FC473E2F6}"/>
              </a:ext>
            </a:extLst>
          </p:cNvPr>
          <p:cNvSpPr txBox="1">
            <a:spLocks/>
          </p:cNvSpPr>
          <p:nvPr/>
        </p:nvSpPr>
        <p:spPr>
          <a:xfrm>
            <a:off x="431540" y="627534"/>
            <a:ext cx="2916324" cy="172819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The “Hidden” menus can be seen via the ellipses</a:t>
            </a:r>
          </a:p>
          <a:p>
            <a:endParaRPr lang="en-US" dirty="0"/>
          </a:p>
        </p:txBody>
      </p:sp>
      <p:sp>
        <p:nvSpPr>
          <p:cNvPr id="10" name="Rectangle 9">
            <a:extLst>
              <a:ext uri="{FF2B5EF4-FFF2-40B4-BE49-F238E27FC236}">
                <a16:creationId xmlns:a16="http://schemas.microsoft.com/office/drawing/2014/main" id="{C1078C5D-BC87-4E13-BB2A-637D35E60663}"/>
              </a:ext>
            </a:extLst>
          </p:cNvPr>
          <p:cNvSpPr/>
          <p:nvPr/>
        </p:nvSpPr>
        <p:spPr>
          <a:xfrm>
            <a:off x="3760108" y="4259833"/>
            <a:ext cx="57606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49EF04-FE26-49FF-8E2E-9A5613D75E33}"/>
              </a:ext>
            </a:extLst>
          </p:cNvPr>
          <p:cNvSpPr/>
          <p:nvPr/>
        </p:nvSpPr>
        <p:spPr>
          <a:xfrm>
            <a:off x="4471978" y="4274008"/>
            <a:ext cx="57606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382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81EF-8127-4A88-A661-082445FC2E2E}"/>
              </a:ext>
            </a:extLst>
          </p:cNvPr>
          <p:cNvSpPr>
            <a:spLocks noGrp="1"/>
          </p:cNvSpPr>
          <p:nvPr>
            <p:ph type="ctrTitle"/>
          </p:nvPr>
        </p:nvSpPr>
        <p:spPr>
          <a:xfrm>
            <a:off x="742497" y="3319778"/>
            <a:ext cx="7717935" cy="1240583"/>
          </a:xfrm>
        </p:spPr>
        <p:txBody>
          <a:bodyPr/>
          <a:lstStyle/>
          <a:p>
            <a:pPr algn="ctr"/>
            <a:r>
              <a:rPr lang="en-US" dirty="0"/>
              <a:t>Customizing Main Menu Icons</a:t>
            </a:r>
            <a:endParaRPr lang="en-US" sz="2600" dirty="0"/>
          </a:p>
        </p:txBody>
      </p:sp>
      <p:sp>
        <p:nvSpPr>
          <p:cNvPr id="3" name="Slide Number Placeholder 2">
            <a:extLst>
              <a:ext uri="{FF2B5EF4-FFF2-40B4-BE49-F238E27FC236}">
                <a16:creationId xmlns:a16="http://schemas.microsoft.com/office/drawing/2014/main" id="{FEC79E8F-9D2D-4B91-819B-3AFDE71408EB}"/>
              </a:ext>
            </a:extLst>
          </p:cNvPr>
          <p:cNvSpPr>
            <a:spLocks noGrp="1"/>
          </p:cNvSpPr>
          <p:nvPr>
            <p:ph type="sldNum" sz="quarter" idx="10"/>
          </p:nvPr>
        </p:nvSpPr>
        <p:spPr/>
        <p:txBody>
          <a:bodyPr/>
          <a:lstStyle/>
          <a:p>
            <a:fld id="{1C146586-7EC2-481D-848F-8CE41EB2DE6C}" type="slidenum">
              <a:rPr lang="en-US" smtClean="0"/>
              <a:pPr/>
              <a:t>65</a:t>
            </a:fld>
            <a:endParaRPr lang="en-US" dirty="0"/>
          </a:p>
        </p:txBody>
      </p:sp>
      <p:pic>
        <p:nvPicPr>
          <p:cNvPr id="8" name="Picture 7">
            <a:extLst>
              <a:ext uri="{FF2B5EF4-FFF2-40B4-BE49-F238E27FC236}">
                <a16:creationId xmlns:a16="http://schemas.microsoft.com/office/drawing/2014/main" id="{D1804D14-9ED5-4A55-ADD7-34929D884715}"/>
              </a:ext>
            </a:extLst>
          </p:cNvPr>
          <p:cNvPicPr>
            <a:picLocks noChangeAspect="1"/>
          </p:cNvPicPr>
          <p:nvPr/>
        </p:nvPicPr>
        <p:blipFill>
          <a:blip r:embed="rId2"/>
          <a:stretch>
            <a:fillRect/>
          </a:stretch>
        </p:blipFill>
        <p:spPr>
          <a:xfrm>
            <a:off x="2267745" y="0"/>
            <a:ext cx="2952328" cy="3150471"/>
          </a:xfrm>
          <a:prstGeom prst="rect">
            <a:avLst/>
          </a:prstGeom>
        </p:spPr>
      </p:pic>
      <p:pic>
        <p:nvPicPr>
          <p:cNvPr id="5" name="Picture 4" descr="A person wearing a suit and tie smiling at the camera&#10;&#10;Description automatically generated">
            <a:extLst>
              <a:ext uri="{FF2B5EF4-FFF2-40B4-BE49-F238E27FC236}">
                <a16:creationId xmlns:a16="http://schemas.microsoft.com/office/drawing/2014/main" id="{4408BF1F-2064-4E2D-BAFC-14B420CF4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663"/>
            <a:ext cx="5364088" cy="3129051"/>
          </a:xfrm>
          <a:prstGeom prst="rect">
            <a:avLst/>
          </a:prstGeom>
        </p:spPr>
      </p:pic>
    </p:spTree>
    <p:extLst>
      <p:ext uri="{BB962C8B-B14F-4D97-AF65-F5344CB8AC3E}">
        <p14:creationId xmlns:p14="http://schemas.microsoft.com/office/powerpoint/2010/main" val="31256159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0B0AFE-9F7F-401A-9B1D-785B3BBC3A03}"/>
              </a:ext>
            </a:extLst>
          </p:cNvPr>
          <p:cNvPicPr>
            <a:picLocks noChangeAspect="1"/>
          </p:cNvPicPr>
          <p:nvPr/>
        </p:nvPicPr>
        <p:blipFill>
          <a:blip r:embed="rId2"/>
          <a:stretch>
            <a:fillRect/>
          </a:stretch>
        </p:blipFill>
        <p:spPr>
          <a:xfrm>
            <a:off x="2638425" y="1819275"/>
            <a:ext cx="3867150" cy="15049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66</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Customizing Main Menu Icons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855574"/>
          </a:xfrm>
        </p:spPr>
        <p:txBody>
          <a:bodyPr>
            <a:normAutofit/>
          </a:bodyPr>
          <a:lstStyle/>
          <a:p>
            <a:r>
              <a:rPr lang="en-US" dirty="0"/>
              <a:t>In the Main Menu Icons bar, select the ellipsis button and select Customize.</a:t>
            </a:r>
          </a:p>
        </p:txBody>
      </p:sp>
      <p:sp>
        <p:nvSpPr>
          <p:cNvPr id="6" name="Rectangle 5">
            <a:extLst>
              <a:ext uri="{FF2B5EF4-FFF2-40B4-BE49-F238E27FC236}">
                <a16:creationId xmlns:a16="http://schemas.microsoft.com/office/drawing/2014/main" id="{22415351-4988-410B-9EB6-13E2D04DB2BB}"/>
              </a:ext>
            </a:extLst>
          </p:cNvPr>
          <p:cNvSpPr/>
          <p:nvPr/>
        </p:nvSpPr>
        <p:spPr>
          <a:xfrm>
            <a:off x="6109161" y="1819274"/>
            <a:ext cx="432048" cy="5364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F28645-209E-4137-AEB4-DC670EEFD026}"/>
              </a:ext>
            </a:extLst>
          </p:cNvPr>
          <p:cNvSpPr/>
          <p:nvPr/>
        </p:nvSpPr>
        <p:spPr>
          <a:xfrm>
            <a:off x="2674059" y="2859782"/>
            <a:ext cx="1105853"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880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A191EC-9220-4313-A497-5B14EAA9058F}"/>
              </a:ext>
            </a:extLst>
          </p:cNvPr>
          <p:cNvPicPr>
            <a:picLocks noChangeAspect="1"/>
          </p:cNvPicPr>
          <p:nvPr/>
        </p:nvPicPr>
        <p:blipFill>
          <a:blip r:embed="rId2"/>
          <a:stretch>
            <a:fillRect/>
          </a:stretch>
        </p:blipFill>
        <p:spPr>
          <a:xfrm>
            <a:off x="2638425" y="1493490"/>
            <a:ext cx="3867150" cy="32385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67</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Customizing Main Menu Icons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855574"/>
          </a:xfrm>
        </p:spPr>
        <p:txBody>
          <a:bodyPr>
            <a:normAutofit/>
          </a:bodyPr>
          <a:lstStyle/>
          <a:p>
            <a:r>
              <a:rPr lang="en-US" dirty="0"/>
              <a:t>A panel with the icons opens.  </a:t>
            </a:r>
          </a:p>
        </p:txBody>
      </p:sp>
    </p:spTree>
    <p:extLst>
      <p:ext uri="{BB962C8B-B14F-4D97-AF65-F5344CB8AC3E}">
        <p14:creationId xmlns:p14="http://schemas.microsoft.com/office/powerpoint/2010/main" val="2811982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A191EC-9220-4313-A497-5B14EAA9058F}"/>
              </a:ext>
            </a:extLst>
          </p:cNvPr>
          <p:cNvPicPr>
            <a:picLocks noChangeAspect="1"/>
          </p:cNvPicPr>
          <p:nvPr/>
        </p:nvPicPr>
        <p:blipFill>
          <a:blip r:embed="rId2"/>
          <a:stretch>
            <a:fillRect/>
          </a:stretch>
        </p:blipFill>
        <p:spPr>
          <a:xfrm>
            <a:off x="2638425" y="1600332"/>
            <a:ext cx="3867150" cy="32385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68</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Customizing Main Menu Icons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855574"/>
          </a:xfrm>
        </p:spPr>
        <p:txBody>
          <a:bodyPr>
            <a:normAutofit fontScale="92500"/>
          </a:bodyPr>
          <a:lstStyle/>
          <a:p>
            <a:r>
              <a:rPr lang="en-US" dirty="0"/>
              <a:t>Drag-and-drop the icons to change the order in which they are displayed, or drag and drop to the </a:t>
            </a:r>
            <a:r>
              <a:rPr lang="en-US" b="1" dirty="0"/>
              <a:t>Hide Icons</a:t>
            </a:r>
            <a:r>
              <a:rPr lang="en-US" dirty="0"/>
              <a:t> section to hide them.</a:t>
            </a:r>
          </a:p>
        </p:txBody>
      </p:sp>
    </p:spTree>
    <p:extLst>
      <p:ext uri="{BB962C8B-B14F-4D97-AF65-F5344CB8AC3E}">
        <p14:creationId xmlns:p14="http://schemas.microsoft.com/office/powerpoint/2010/main" val="2680698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69</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Customizing Main Menu Icons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855574"/>
          </a:xfrm>
        </p:spPr>
        <p:txBody>
          <a:bodyPr>
            <a:normAutofit/>
          </a:bodyPr>
          <a:lstStyle/>
          <a:p>
            <a:r>
              <a:rPr lang="en-US" dirty="0"/>
              <a:t>Here we have hidden the Tasks List icon and clicked “Save”</a:t>
            </a:r>
          </a:p>
        </p:txBody>
      </p:sp>
      <p:pic>
        <p:nvPicPr>
          <p:cNvPr id="6" name="Picture 5">
            <a:extLst>
              <a:ext uri="{FF2B5EF4-FFF2-40B4-BE49-F238E27FC236}">
                <a16:creationId xmlns:a16="http://schemas.microsoft.com/office/drawing/2014/main" id="{037BE19E-4AE5-4781-8DA0-DB964F0317FB}"/>
              </a:ext>
            </a:extLst>
          </p:cNvPr>
          <p:cNvPicPr>
            <a:picLocks noChangeAspect="1"/>
          </p:cNvPicPr>
          <p:nvPr/>
        </p:nvPicPr>
        <p:blipFill>
          <a:blip r:embed="rId2"/>
          <a:stretch>
            <a:fillRect/>
          </a:stretch>
        </p:blipFill>
        <p:spPr>
          <a:xfrm>
            <a:off x="2643187" y="1368524"/>
            <a:ext cx="3857625" cy="3219450"/>
          </a:xfrm>
          <a:prstGeom prst="rect">
            <a:avLst/>
          </a:prstGeom>
          <a:ln>
            <a:solidFill>
              <a:schemeClr val="accent1"/>
            </a:solidFill>
          </a:ln>
        </p:spPr>
      </p:pic>
      <p:sp>
        <p:nvSpPr>
          <p:cNvPr id="7" name="Rectangle 6">
            <a:extLst>
              <a:ext uri="{FF2B5EF4-FFF2-40B4-BE49-F238E27FC236}">
                <a16:creationId xmlns:a16="http://schemas.microsoft.com/office/drawing/2014/main" id="{A50B1CA6-4E45-4FFA-BCF5-693C9F1D7D22}"/>
              </a:ext>
            </a:extLst>
          </p:cNvPr>
          <p:cNvSpPr/>
          <p:nvPr/>
        </p:nvSpPr>
        <p:spPr>
          <a:xfrm>
            <a:off x="2699792" y="3363838"/>
            <a:ext cx="864096"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728765-D186-47B3-9A4D-BD955FAFDED3}"/>
              </a:ext>
            </a:extLst>
          </p:cNvPr>
          <p:cNvSpPr/>
          <p:nvPr/>
        </p:nvSpPr>
        <p:spPr>
          <a:xfrm>
            <a:off x="5811539" y="4062652"/>
            <a:ext cx="560661"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476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Changes to the User Interface – Navigation Bar</a:t>
            </a:r>
          </a:p>
        </p:txBody>
      </p:sp>
      <p:sp>
        <p:nvSpPr>
          <p:cNvPr id="4" name="Rectangle 3">
            <a:extLst>
              <a:ext uri="{FF2B5EF4-FFF2-40B4-BE49-F238E27FC236}">
                <a16:creationId xmlns:a16="http://schemas.microsoft.com/office/drawing/2014/main" id="{69DD95DE-92D8-4AD9-99C3-C27700D3B0DC}"/>
              </a:ext>
            </a:extLst>
          </p:cNvPr>
          <p:cNvSpPr/>
          <p:nvPr/>
        </p:nvSpPr>
        <p:spPr>
          <a:xfrm>
            <a:off x="359532" y="915566"/>
            <a:ext cx="8424936" cy="2908489"/>
          </a:xfrm>
          <a:prstGeom prst="rect">
            <a:avLst/>
          </a:prstGeom>
        </p:spPr>
        <p:txBody>
          <a:bodyPr wrap="square">
            <a:spAutoFit/>
          </a:bodyPr>
          <a:lstStyle/>
          <a:p>
            <a:pPr marL="228600" indent="-228600">
              <a:spcBef>
                <a:spcPts val="600"/>
              </a:spcBef>
              <a:buClr>
                <a:schemeClr val="accent1"/>
              </a:buClr>
              <a:buFont typeface="Arial" panose="020B0604020202020204" pitchFamily="34" charset="0"/>
              <a:buChar char="•"/>
            </a:pPr>
            <a:r>
              <a:rPr lang="en-US" sz="2400" dirty="0">
                <a:solidFill>
                  <a:schemeClr val="tx1">
                    <a:lumMod val="85000"/>
                    <a:lumOff val="15000"/>
                  </a:schemeClr>
                </a:solidFill>
              </a:rPr>
              <a:t>The Navigation bar (the Main Menu Navigation bar on Alma Menu pages, or the Alma Configuration bar on the Alma Configuration pages) changed location:</a:t>
            </a:r>
          </a:p>
          <a:p>
            <a:pPr marL="685800" lvl="1" indent="-228600">
              <a:spcBef>
                <a:spcPts val="600"/>
              </a:spcBef>
              <a:buClr>
                <a:schemeClr val="accent1"/>
              </a:buClr>
              <a:buFont typeface="Arial" panose="020B0604020202020204" pitchFamily="34" charset="0"/>
              <a:buChar char="•"/>
            </a:pPr>
            <a:r>
              <a:rPr lang="en-US" sz="2400" dirty="0">
                <a:solidFill>
                  <a:schemeClr val="tx1">
                    <a:lumMod val="85000"/>
                    <a:lumOff val="15000"/>
                  </a:schemeClr>
                </a:solidFill>
              </a:rPr>
              <a:t>In the old UI it was in the header</a:t>
            </a:r>
          </a:p>
          <a:p>
            <a:pPr marL="685800" lvl="1" indent="-228600">
              <a:spcBef>
                <a:spcPts val="600"/>
              </a:spcBef>
              <a:buClr>
                <a:schemeClr val="accent1"/>
              </a:buClr>
              <a:buFont typeface="Arial" panose="020B0604020202020204" pitchFamily="34" charset="0"/>
              <a:buChar char="•"/>
            </a:pPr>
            <a:r>
              <a:rPr lang="en-US" sz="2400" dirty="0">
                <a:solidFill>
                  <a:schemeClr val="tx1">
                    <a:lumMod val="85000"/>
                    <a:lumOff val="15000"/>
                  </a:schemeClr>
                </a:solidFill>
              </a:rPr>
              <a:t>In the new UI it is on the left side as a left-side panel</a:t>
            </a:r>
          </a:p>
          <a:p>
            <a:pPr marL="228600" indent="-228600">
              <a:spcBef>
                <a:spcPts val="600"/>
              </a:spcBef>
              <a:buClr>
                <a:schemeClr val="accent1"/>
              </a:buClr>
              <a:buFont typeface="Arial" panose="020B0604020202020204" pitchFamily="34" charset="0"/>
              <a:buChar char="•"/>
            </a:pPr>
            <a:r>
              <a:rPr lang="en-US" sz="2400" dirty="0">
                <a:solidFill>
                  <a:schemeClr val="tx1">
                    <a:lumMod val="85000"/>
                    <a:lumOff val="15000"/>
                  </a:schemeClr>
                </a:solidFill>
              </a:rPr>
              <a:t>The navigation bar can be collapsed to provide more room on the page while remaining visible.</a:t>
            </a:r>
          </a:p>
        </p:txBody>
      </p:sp>
    </p:spTree>
    <p:extLst>
      <p:ext uri="{BB962C8B-B14F-4D97-AF65-F5344CB8AC3E}">
        <p14:creationId xmlns:p14="http://schemas.microsoft.com/office/powerpoint/2010/main" val="673914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70</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Customizing Main Menu Icons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855574"/>
          </a:xfrm>
        </p:spPr>
        <p:txBody>
          <a:bodyPr>
            <a:normAutofit/>
          </a:bodyPr>
          <a:lstStyle/>
          <a:p>
            <a:r>
              <a:rPr lang="en-US" dirty="0"/>
              <a:t>Now we no longer see the Tasks List icon</a:t>
            </a:r>
          </a:p>
        </p:txBody>
      </p:sp>
      <p:pic>
        <p:nvPicPr>
          <p:cNvPr id="5" name="Picture 4">
            <a:extLst>
              <a:ext uri="{FF2B5EF4-FFF2-40B4-BE49-F238E27FC236}">
                <a16:creationId xmlns:a16="http://schemas.microsoft.com/office/drawing/2014/main" id="{42619873-4D02-4499-B626-0FC22051A9F8}"/>
              </a:ext>
            </a:extLst>
          </p:cNvPr>
          <p:cNvPicPr>
            <a:picLocks noChangeAspect="1"/>
          </p:cNvPicPr>
          <p:nvPr/>
        </p:nvPicPr>
        <p:blipFill>
          <a:blip r:embed="rId2"/>
          <a:stretch>
            <a:fillRect/>
          </a:stretch>
        </p:blipFill>
        <p:spPr>
          <a:xfrm>
            <a:off x="2586037" y="2062162"/>
            <a:ext cx="3971925" cy="1019175"/>
          </a:xfrm>
          <a:prstGeom prst="rect">
            <a:avLst/>
          </a:prstGeom>
          <a:ln>
            <a:solidFill>
              <a:schemeClr val="accent1"/>
            </a:solidFill>
          </a:ln>
        </p:spPr>
      </p:pic>
    </p:spTree>
    <p:extLst>
      <p:ext uri="{BB962C8B-B14F-4D97-AF65-F5344CB8AC3E}">
        <p14:creationId xmlns:p14="http://schemas.microsoft.com/office/powerpoint/2010/main" val="2976249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71</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Customizing Main Menu Icons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855574"/>
          </a:xfrm>
        </p:spPr>
        <p:txBody>
          <a:bodyPr>
            <a:normAutofit/>
          </a:bodyPr>
          <a:lstStyle/>
          <a:p>
            <a:r>
              <a:rPr lang="en-US" dirty="0"/>
              <a:t>The hidden icons are still visible via the ellipses</a:t>
            </a:r>
          </a:p>
        </p:txBody>
      </p:sp>
      <p:pic>
        <p:nvPicPr>
          <p:cNvPr id="6" name="Picture 5">
            <a:extLst>
              <a:ext uri="{FF2B5EF4-FFF2-40B4-BE49-F238E27FC236}">
                <a16:creationId xmlns:a16="http://schemas.microsoft.com/office/drawing/2014/main" id="{9096BCF9-E2E1-41D6-9358-1540AC130AD8}"/>
              </a:ext>
            </a:extLst>
          </p:cNvPr>
          <p:cNvPicPr>
            <a:picLocks noChangeAspect="1"/>
          </p:cNvPicPr>
          <p:nvPr/>
        </p:nvPicPr>
        <p:blipFill>
          <a:blip r:embed="rId2"/>
          <a:stretch>
            <a:fillRect/>
          </a:stretch>
        </p:blipFill>
        <p:spPr>
          <a:xfrm>
            <a:off x="2428875" y="1757362"/>
            <a:ext cx="4286250" cy="1628775"/>
          </a:xfrm>
          <a:prstGeom prst="rect">
            <a:avLst/>
          </a:prstGeom>
          <a:ln>
            <a:solidFill>
              <a:schemeClr val="accent1"/>
            </a:solidFill>
          </a:ln>
        </p:spPr>
      </p:pic>
      <p:sp>
        <p:nvSpPr>
          <p:cNvPr id="7" name="Rectangle 6">
            <a:extLst>
              <a:ext uri="{FF2B5EF4-FFF2-40B4-BE49-F238E27FC236}">
                <a16:creationId xmlns:a16="http://schemas.microsoft.com/office/drawing/2014/main" id="{23C81840-B62A-4DC8-B70B-4E54CE5A4114}"/>
              </a:ext>
            </a:extLst>
          </p:cNvPr>
          <p:cNvSpPr/>
          <p:nvPr/>
        </p:nvSpPr>
        <p:spPr>
          <a:xfrm>
            <a:off x="6340301" y="1699133"/>
            <a:ext cx="432048" cy="5845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959A48-2718-4D34-87B8-BB94C5D6CCBD}"/>
              </a:ext>
            </a:extLst>
          </p:cNvPr>
          <p:cNvSpPr/>
          <p:nvPr/>
        </p:nvSpPr>
        <p:spPr>
          <a:xfrm>
            <a:off x="2579373" y="2445854"/>
            <a:ext cx="429717" cy="3738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748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81EF-8127-4A88-A661-082445FC2E2E}"/>
              </a:ext>
            </a:extLst>
          </p:cNvPr>
          <p:cNvSpPr>
            <a:spLocks noGrp="1"/>
          </p:cNvSpPr>
          <p:nvPr>
            <p:ph type="ctrTitle"/>
          </p:nvPr>
        </p:nvSpPr>
        <p:spPr>
          <a:xfrm>
            <a:off x="742497" y="3319778"/>
            <a:ext cx="7717935" cy="1240583"/>
          </a:xfrm>
        </p:spPr>
        <p:txBody>
          <a:bodyPr/>
          <a:lstStyle/>
          <a:p>
            <a:pPr algn="ctr"/>
            <a:r>
              <a:rPr lang="en-US" sz="2400" dirty="0"/>
              <a:t>Automatic adjustment for resolution</a:t>
            </a:r>
            <a:endParaRPr lang="en-US" sz="2600" dirty="0"/>
          </a:p>
        </p:txBody>
      </p:sp>
      <p:sp>
        <p:nvSpPr>
          <p:cNvPr id="3" name="Slide Number Placeholder 2">
            <a:extLst>
              <a:ext uri="{FF2B5EF4-FFF2-40B4-BE49-F238E27FC236}">
                <a16:creationId xmlns:a16="http://schemas.microsoft.com/office/drawing/2014/main" id="{FEC79E8F-9D2D-4B91-819B-3AFDE71408EB}"/>
              </a:ext>
            </a:extLst>
          </p:cNvPr>
          <p:cNvSpPr>
            <a:spLocks noGrp="1"/>
          </p:cNvSpPr>
          <p:nvPr>
            <p:ph type="sldNum" sz="quarter" idx="10"/>
          </p:nvPr>
        </p:nvSpPr>
        <p:spPr/>
        <p:txBody>
          <a:bodyPr/>
          <a:lstStyle/>
          <a:p>
            <a:fld id="{1C146586-7EC2-481D-848F-8CE41EB2DE6C}" type="slidenum">
              <a:rPr lang="en-US" smtClean="0"/>
              <a:pPr/>
              <a:t>72</a:t>
            </a:fld>
            <a:endParaRPr lang="en-US" dirty="0"/>
          </a:p>
        </p:txBody>
      </p:sp>
      <p:pic>
        <p:nvPicPr>
          <p:cNvPr id="8" name="Picture 7">
            <a:extLst>
              <a:ext uri="{FF2B5EF4-FFF2-40B4-BE49-F238E27FC236}">
                <a16:creationId xmlns:a16="http://schemas.microsoft.com/office/drawing/2014/main" id="{D1804D14-9ED5-4A55-ADD7-34929D884715}"/>
              </a:ext>
            </a:extLst>
          </p:cNvPr>
          <p:cNvPicPr>
            <a:picLocks noChangeAspect="1"/>
          </p:cNvPicPr>
          <p:nvPr/>
        </p:nvPicPr>
        <p:blipFill>
          <a:blip r:embed="rId2"/>
          <a:stretch>
            <a:fillRect/>
          </a:stretch>
        </p:blipFill>
        <p:spPr>
          <a:xfrm>
            <a:off x="2267745" y="0"/>
            <a:ext cx="2952328" cy="3150471"/>
          </a:xfrm>
          <a:prstGeom prst="rect">
            <a:avLst/>
          </a:prstGeom>
        </p:spPr>
      </p:pic>
      <p:pic>
        <p:nvPicPr>
          <p:cNvPr id="5" name="Picture 4" descr="A person wearing a suit and tie&#10;&#10;Description automatically generated">
            <a:extLst>
              <a:ext uri="{FF2B5EF4-FFF2-40B4-BE49-F238E27FC236}">
                <a16:creationId xmlns:a16="http://schemas.microsoft.com/office/drawing/2014/main" id="{82B88DAB-3F74-4C96-ABF6-D047E5DF7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3" y="0"/>
            <a:ext cx="5435583" cy="3170757"/>
          </a:xfrm>
          <a:prstGeom prst="rect">
            <a:avLst/>
          </a:prstGeom>
        </p:spPr>
      </p:pic>
    </p:spTree>
    <p:extLst>
      <p:ext uri="{BB962C8B-B14F-4D97-AF65-F5344CB8AC3E}">
        <p14:creationId xmlns:p14="http://schemas.microsoft.com/office/powerpoint/2010/main" val="2746364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73</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Automatic adjustment for resolution</a:t>
            </a:r>
            <a:endParaRPr lang="en-US"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8424936" cy="2016223"/>
          </a:xfrm>
        </p:spPr>
        <p:txBody>
          <a:bodyPr>
            <a:normAutofit/>
          </a:bodyPr>
          <a:lstStyle/>
          <a:p>
            <a:r>
              <a:rPr lang="en-US" dirty="0"/>
              <a:t>As the resolution of the users’ screens may differ, the appearance of the icons and data on the Alma screen accordingly adjusts.</a:t>
            </a:r>
          </a:p>
          <a:p>
            <a:r>
              <a:rPr lang="en-US" dirty="0"/>
              <a:t>This allows for a comfortable viewing experience.</a:t>
            </a:r>
          </a:p>
          <a:p>
            <a:endParaRPr lang="en-US" dirty="0"/>
          </a:p>
        </p:txBody>
      </p:sp>
    </p:spTree>
    <p:extLst>
      <p:ext uri="{BB962C8B-B14F-4D97-AF65-F5344CB8AC3E}">
        <p14:creationId xmlns:p14="http://schemas.microsoft.com/office/powerpoint/2010/main" val="2587108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74</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Automatic adjustment for resolution</a:t>
            </a:r>
            <a:endParaRPr lang="en-US"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2664296" cy="2016223"/>
          </a:xfrm>
        </p:spPr>
        <p:txBody>
          <a:bodyPr>
            <a:normAutofit/>
          </a:bodyPr>
          <a:lstStyle/>
          <a:p>
            <a:r>
              <a:rPr lang="en-US" dirty="0"/>
              <a:t>Here are the main menu links with a “small” resolution</a:t>
            </a:r>
          </a:p>
          <a:p>
            <a:endParaRPr lang="en-US" dirty="0"/>
          </a:p>
        </p:txBody>
      </p:sp>
      <p:pic>
        <p:nvPicPr>
          <p:cNvPr id="5" name="Picture 4">
            <a:extLst>
              <a:ext uri="{FF2B5EF4-FFF2-40B4-BE49-F238E27FC236}">
                <a16:creationId xmlns:a16="http://schemas.microsoft.com/office/drawing/2014/main" id="{8F0D23A1-17A6-4CB9-8D25-97913407F7D1}"/>
              </a:ext>
            </a:extLst>
          </p:cNvPr>
          <p:cNvPicPr>
            <a:picLocks noChangeAspect="1"/>
          </p:cNvPicPr>
          <p:nvPr/>
        </p:nvPicPr>
        <p:blipFill>
          <a:blip r:embed="rId2"/>
          <a:stretch>
            <a:fillRect/>
          </a:stretch>
        </p:blipFill>
        <p:spPr>
          <a:xfrm>
            <a:off x="3419872" y="670506"/>
            <a:ext cx="4617119" cy="4234533"/>
          </a:xfrm>
          <a:prstGeom prst="rect">
            <a:avLst/>
          </a:prstGeom>
        </p:spPr>
      </p:pic>
    </p:spTree>
    <p:extLst>
      <p:ext uri="{BB962C8B-B14F-4D97-AF65-F5344CB8AC3E}">
        <p14:creationId xmlns:p14="http://schemas.microsoft.com/office/powerpoint/2010/main" val="26553044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75</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Automatic adjustment for resolution</a:t>
            </a:r>
            <a:endParaRPr lang="en-US"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2664296" cy="3384375"/>
          </a:xfrm>
        </p:spPr>
        <p:txBody>
          <a:bodyPr>
            <a:normAutofit lnSpcReduction="10000"/>
          </a:bodyPr>
          <a:lstStyle/>
          <a:p>
            <a:r>
              <a:rPr lang="en-US" dirty="0"/>
              <a:t>Here are the main menu links with a “larger” resolution</a:t>
            </a:r>
          </a:p>
          <a:p>
            <a:r>
              <a:rPr lang="en-US" dirty="0"/>
              <a:t>The links which do not fit automatically are accessible via the “ellipses”</a:t>
            </a:r>
          </a:p>
          <a:p>
            <a:endParaRPr lang="en-US" dirty="0"/>
          </a:p>
        </p:txBody>
      </p:sp>
      <p:pic>
        <p:nvPicPr>
          <p:cNvPr id="6" name="Picture 5">
            <a:extLst>
              <a:ext uri="{FF2B5EF4-FFF2-40B4-BE49-F238E27FC236}">
                <a16:creationId xmlns:a16="http://schemas.microsoft.com/office/drawing/2014/main" id="{D49EC0F2-FE65-4E9C-BC3A-901E965CCA12}"/>
              </a:ext>
            </a:extLst>
          </p:cNvPr>
          <p:cNvPicPr>
            <a:picLocks noChangeAspect="1"/>
          </p:cNvPicPr>
          <p:nvPr/>
        </p:nvPicPr>
        <p:blipFill>
          <a:blip r:embed="rId2"/>
          <a:stretch>
            <a:fillRect/>
          </a:stretch>
        </p:blipFill>
        <p:spPr>
          <a:xfrm>
            <a:off x="3995936" y="646479"/>
            <a:ext cx="4474096" cy="3867572"/>
          </a:xfrm>
          <a:prstGeom prst="rect">
            <a:avLst/>
          </a:prstGeom>
          <a:ln>
            <a:solidFill>
              <a:schemeClr val="accent1"/>
            </a:solidFill>
          </a:ln>
        </p:spPr>
      </p:pic>
      <p:sp>
        <p:nvSpPr>
          <p:cNvPr id="8" name="Rectangle 7">
            <a:extLst>
              <a:ext uri="{FF2B5EF4-FFF2-40B4-BE49-F238E27FC236}">
                <a16:creationId xmlns:a16="http://schemas.microsoft.com/office/drawing/2014/main" id="{37D2CE25-B2DA-4965-AB7F-B6D8419496E6}"/>
              </a:ext>
            </a:extLst>
          </p:cNvPr>
          <p:cNvSpPr/>
          <p:nvPr/>
        </p:nvSpPr>
        <p:spPr>
          <a:xfrm>
            <a:off x="3995936" y="3507854"/>
            <a:ext cx="72008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0748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76</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Automatic adjustment for resolution</a:t>
            </a:r>
            <a:endParaRPr lang="en-US"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2664296" cy="2016223"/>
          </a:xfrm>
        </p:spPr>
        <p:txBody>
          <a:bodyPr>
            <a:normAutofit/>
          </a:bodyPr>
          <a:lstStyle/>
          <a:p>
            <a:r>
              <a:rPr lang="en-US" dirty="0"/>
              <a:t>Here are the main menu icons with a “small” resolution</a:t>
            </a:r>
          </a:p>
          <a:p>
            <a:endParaRPr lang="en-US" dirty="0"/>
          </a:p>
        </p:txBody>
      </p:sp>
      <p:pic>
        <p:nvPicPr>
          <p:cNvPr id="6" name="Picture 5">
            <a:extLst>
              <a:ext uri="{FF2B5EF4-FFF2-40B4-BE49-F238E27FC236}">
                <a16:creationId xmlns:a16="http://schemas.microsoft.com/office/drawing/2014/main" id="{C1D2F2C2-FBEB-4C0E-8190-76F4C2069D5D}"/>
              </a:ext>
            </a:extLst>
          </p:cNvPr>
          <p:cNvPicPr>
            <a:picLocks noChangeAspect="1"/>
          </p:cNvPicPr>
          <p:nvPr/>
        </p:nvPicPr>
        <p:blipFill>
          <a:blip r:embed="rId2"/>
          <a:stretch>
            <a:fillRect/>
          </a:stretch>
        </p:blipFill>
        <p:spPr>
          <a:xfrm>
            <a:off x="4139952" y="1241498"/>
            <a:ext cx="3590925" cy="1076325"/>
          </a:xfrm>
          <a:prstGeom prst="rect">
            <a:avLst/>
          </a:prstGeom>
          <a:ln>
            <a:solidFill>
              <a:schemeClr val="accent1"/>
            </a:solidFill>
          </a:ln>
        </p:spPr>
      </p:pic>
    </p:spTree>
    <p:extLst>
      <p:ext uri="{BB962C8B-B14F-4D97-AF65-F5344CB8AC3E}">
        <p14:creationId xmlns:p14="http://schemas.microsoft.com/office/powerpoint/2010/main" val="20636301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3813C4-5E79-4DD3-B5E7-0AB91266A98B}"/>
              </a:ext>
            </a:extLst>
          </p:cNvPr>
          <p:cNvPicPr>
            <a:picLocks noChangeAspect="1"/>
          </p:cNvPicPr>
          <p:nvPr/>
        </p:nvPicPr>
        <p:blipFill>
          <a:blip r:embed="rId2"/>
          <a:stretch>
            <a:fillRect/>
          </a:stretch>
        </p:blipFill>
        <p:spPr>
          <a:xfrm>
            <a:off x="3717207" y="1242986"/>
            <a:ext cx="4733925" cy="18288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77</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Automatic adjustment for resolution</a:t>
            </a:r>
            <a:endParaRPr lang="en-US"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2664296" cy="3384375"/>
          </a:xfrm>
        </p:spPr>
        <p:txBody>
          <a:bodyPr>
            <a:normAutofit lnSpcReduction="10000"/>
          </a:bodyPr>
          <a:lstStyle/>
          <a:p>
            <a:r>
              <a:rPr lang="en-US" dirty="0"/>
              <a:t>Here are the main menu icons with a “larger” resolution</a:t>
            </a:r>
          </a:p>
          <a:p>
            <a:r>
              <a:rPr lang="en-US" dirty="0"/>
              <a:t>The icons which do not fit automatically are accessible via the “ellipses”</a:t>
            </a:r>
          </a:p>
          <a:p>
            <a:endParaRPr lang="en-US" dirty="0"/>
          </a:p>
        </p:txBody>
      </p:sp>
      <p:sp>
        <p:nvSpPr>
          <p:cNvPr id="8" name="Rectangle 7">
            <a:extLst>
              <a:ext uri="{FF2B5EF4-FFF2-40B4-BE49-F238E27FC236}">
                <a16:creationId xmlns:a16="http://schemas.microsoft.com/office/drawing/2014/main" id="{37D2CE25-B2DA-4965-AB7F-B6D8419496E6}"/>
              </a:ext>
            </a:extLst>
          </p:cNvPr>
          <p:cNvSpPr/>
          <p:nvPr/>
        </p:nvSpPr>
        <p:spPr>
          <a:xfrm>
            <a:off x="3824862" y="2031688"/>
            <a:ext cx="1016922" cy="4680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DC1E62-D797-4C18-A516-ACF6665C8544}"/>
              </a:ext>
            </a:extLst>
          </p:cNvPr>
          <p:cNvSpPr/>
          <p:nvPr/>
        </p:nvSpPr>
        <p:spPr>
          <a:xfrm>
            <a:off x="8028384" y="1239604"/>
            <a:ext cx="422748" cy="576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9647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78</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Automatic adjustment for resolution</a:t>
            </a:r>
            <a:endParaRPr lang="en-US"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0"/>
            <a:ext cx="8496944" cy="2016223"/>
          </a:xfrm>
        </p:spPr>
        <p:txBody>
          <a:bodyPr>
            <a:normAutofit/>
          </a:bodyPr>
          <a:lstStyle/>
          <a:p>
            <a:r>
              <a:rPr lang="en-US" dirty="0"/>
              <a:t>Here is a user record with a “small” resolution</a:t>
            </a:r>
          </a:p>
          <a:p>
            <a:endParaRPr lang="en-US" dirty="0"/>
          </a:p>
        </p:txBody>
      </p:sp>
      <p:pic>
        <p:nvPicPr>
          <p:cNvPr id="5" name="Picture 4">
            <a:extLst>
              <a:ext uri="{FF2B5EF4-FFF2-40B4-BE49-F238E27FC236}">
                <a16:creationId xmlns:a16="http://schemas.microsoft.com/office/drawing/2014/main" id="{4824C5D3-2108-4108-BA4D-5E8233166CEF}"/>
              </a:ext>
            </a:extLst>
          </p:cNvPr>
          <p:cNvPicPr>
            <a:picLocks noChangeAspect="1"/>
          </p:cNvPicPr>
          <p:nvPr/>
        </p:nvPicPr>
        <p:blipFill>
          <a:blip r:embed="rId2"/>
          <a:stretch>
            <a:fillRect/>
          </a:stretch>
        </p:blipFill>
        <p:spPr>
          <a:xfrm>
            <a:off x="0" y="1483035"/>
            <a:ext cx="9144000" cy="2816907"/>
          </a:xfrm>
          <a:prstGeom prst="rect">
            <a:avLst/>
          </a:prstGeom>
          <a:ln>
            <a:solidFill>
              <a:schemeClr val="accent1"/>
            </a:solidFill>
          </a:ln>
        </p:spPr>
      </p:pic>
      <p:sp>
        <p:nvSpPr>
          <p:cNvPr id="7" name="Rectangle 6">
            <a:extLst>
              <a:ext uri="{FF2B5EF4-FFF2-40B4-BE49-F238E27FC236}">
                <a16:creationId xmlns:a16="http://schemas.microsoft.com/office/drawing/2014/main" id="{8ABA6522-27DF-4008-B926-C9BED2C6542F}"/>
              </a:ext>
            </a:extLst>
          </p:cNvPr>
          <p:cNvSpPr/>
          <p:nvPr/>
        </p:nvSpPr>
        <p:spPr>
          <a:xfrm>
            <a:off x="7380312" y="1419622"/>
            <a:ext cx="1656184" cy="29523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9C1323-8312-4122-A00E-00574EF81254}"/>
              </a:ext>
            </a:extLst>
          </p:cNvPr>
          <p:cNvSpPr txBox="1"/>
          <p:nvPr/>
        </p:nvSpPr>
        <p:spPr>
          <a:xfrm>
            <a:off x="5148064" y="2443657"/>
            <a:ext cx="1800200" cy="923330"/>
          </a:xfrm>
          <a:prstGeom prst="rect">
            <a:avLst/>
          </a:prstGeom>
          <a:solidFill>
            <a:schemeClr val="bg1"/>
          </a:solidFill>
          <a:ln>
            <a:solidFill>
              <a:schemeClr val="accent1"/>
            </a:solidFill>
          </a:ln>
        </p:spPr>
        <p:txBody>
          <a:bodyPr wrap="square" rtlCol="0">
            <a:spAutoFit/>
          </a:bodyPr>
          <a:lstStyle/>
          <a:p>
            <a:r>
              <a:rPr lang="en-US" dirty="0"/>
              <a:t>The summary section is on the right.</a:t>
            </a:r>
          </a:p>
        </p:txBody>
      </p:sp>
      <p:cxnSp>
        <p:nvCxnSpPr>
          <p:cNvPr id="9" name="Straight Arrow Connector 8">
            <a:extLst>
              <a:ext uri="{FF2B5EF4-FFF2-40B4-BE49-F238E27FC236}">
                <a16:creationId xmlns:a16="http://schemas.microsoft.com/office/drawing/2014/main" id="{ADEB55F0-084D-4558-8C02-EB85601EC0AB}"/>
              </a:ext>
            </a:extLst>
          </p:cNvPr>
          <p:cNvCxnSpPr>
            <a:cxnSpLocks/>
          </p:cNvCxnSpPr>
          <p:nvPr/>
        </p:nvCxnSpPr>
        <p:spPr>
          <a:xfrm>
            <a:off x="6948264" y="2931790"/>
            <a:ext cx="40902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0477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79</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Automatic adjustment for resolution</a:t>
            </a:r>
            <a:endParaRPr lang="en-US" dirty="0">
              <a:solidFill>
                <a:srgbClr val="FF0000"/>
              </a:solidFill>
            </a:endParaRP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81167" y="703639"/>
            <a:ext cx="8568952" cy="3384375"/>
          </a:xfrm>
        </p:spPr>
        <p:txBody>
          <a:bodyPr>
            <a:normAutofit/>
          </a:bodyPr>
          <a:lstStyle/>
          <a:p>
            <a:r>
              <a:rPr lang="en-US" dirty="0"/>
              <a:t>Here is a user record with a “larger” resolution</a:t>
            </a:r>
          </a:p>
          <a:p>
            <a:endParaRPr lang="en-US" dirty="0"/>
          </a:p>
        </p:txBody>
      </p:sp>
      <p:pic>
        <p:nvPicPr>
          <p:cNvPr id="6" name="Picture 5">
            <a:extLst>
              <a:ext uri="{FF2B5EF4-FFF2-40B4-BE49-F238E27FC236}">
                <a16:creationId xmlns:a16="http://schemas.microsoft.com/office/drawing/2014/main" id="{BD64DF15-6870-45D8-8B73-E0919219DA26}"/>
              </a:ext>
            </a:extLst>
          </p:cNvPr>
          <p:cNvPicPr>
            <a:picLocks noChangeAspect="1"/>
          </p:cNvPicPr>
          <p:nvPr/>
        </p:nvPicPr>
        <p:blipFill>
          <a:blip r:embed="rId2"/>
          <a:stretch>
            <a:fillRect/>
          </a:stretch>
        </p:blipFill>
        <p:spPr>
          <a:xfrm>
            <a:off x="522939" y="1203598"/>
            <a:ext cx="8098122" cy="3515012"/>
          </a:xfrm>
          <a:prstGeom prst="rect">
            <a:avLst/>
          </a:prstGeom>
          <a:ln>
            <a:solidFill>
              <a:schemeClr val="accent1"/>
            </a:solidFill>
          </a:ln>
        </p:spPr>
      </p:pic>
      <p:sp>
        <p:nvSpPr>
          <p:cNvPr id="7" name="Rectangle 6">
            <a:extLst>
              <a:ext uri="{FF2B5EF4-FFF2-40B4-BE49-F238E27FC236}">
                <a16:creationId xmlns:a16="http://schemas.microsoft.com/office/drawing/2014/main" id="{D8C1E129-6FE0-48B3-9A8E-42FD7BAF1815}"/>
              </a:ext>
            </a:extLst>
          </p:cNvPr>
          <p:cNvSpPr/>
          <p:nvPr/>
        </p:nvSpPr>
        <p:spPr>
          <a:xfrm>
            <a:off x="539552" y="1563638"/>
            <a:ext cx="8064896"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45A684-2BE4-41FC-A005-D92551D94A74}"/>
              </a:ext>
            </a:extLst>
          </p:cNvPr>
          <p:cNvSpPr txBox="1"/>
          <p:nvPr/>
        </p:nvSpPr>
        <p:spPr>
          <a:xfrm>
            <a:off x="7020272" y="3147814"/>
            <a:ext cx="1800200" cy="1200329"/>
          </a:xfrm>
          <a:prstGeom prst="rect">
            <a:avLst/>
          </a:prstGeom>
          <a:solidFill>
            <a:schemeClr val="bg1"/>
          </a:solidFill>
          <a:ln>
            <a:solidFill>
              <a:schemeClr val="accent1"/>
            </a:solidFill>
          </a:ln>
        </p:spPr>
        <p:txBody>
          <a:bodyPr wrap="square" rtlCol="0">
            <a:spAutoFit/>
          </a:bodyPr>
          <a:lstStyle/>
          <a:p>
            <a:r>
              <a:rPr lang="en-US" dirty="0"/>
              <a:t>The summary section moved from the left to the top.</a:t>
            </a:r>
          </a:p>
        </p:txBody>
      </p:sp>
      <p:cxnSp>
        <p:nvCxnSpPr>
          <p:cNvPr id="12" name="Straight Arrow Connector 11">
            <a:extLst>
              <a:ext uri="{FF2B5EF4-FFF2-40B4-BE49-F238E27FC236}">
                <a16:creationId xmlns:a16="http://schemas.microsoft.com/office/drawing/2014/main" id="{B0476EA8-F7BD-4599-A197-81281B0942FC}"/>
              </a:ext>
            </a:extLst>
          </p:cNvPr>
          <p:cNvCxnSpPr>
            <a:stCxn id="9" idx="0"/>
          </p:cNvCxnSpPr>
          <p:nvPr/>
        </p:nvCxnSpPr>
        <p:spPr>
          <a:xfrm flipV="1">
            <a:off x="7920372" y="2427734"/>
            <a:ext cx="0" cy="7200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060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Changes to the User Interface – Navigation Bar</a:t>
            </a:r>
          </a:p>
        </p:txBody>
      </p:sp>
      <p:sp>
        <p:nvSpPr>
          <p:cNvPr id="4" name="Rectangle 3">
            <a:extLst>
              <a:ext uri="{FF2B5EF4-FFF2-40B4-BE49-F238E27FC236}">
                <a16:creationId xmlns:a16="http://schemas.microsoft.com/office/drawing/2014/main" id="{69DD95DE-92D8-4AD9-99C3-C27700D3B0DC}"/>
              </a:ext>
            </a:extLst>
          </p:cNvPr>
          <p:cNvSpPr/>
          <p:nvPr/>
        </p:nvSpPr>
        <p:spPr>
          <a:xfrm>
            <a:off x="251520" y="699542"/>
            <a:ext cx="8424936" cy="461665"/>
          </a:xfrm>
          <a:prstGeom prst="rect">
            <a:avLst/>
          </a:prstGeom>
        </p:spPr>
        <p:txBody>
          <a:bodyPr wrap="square">
            <a:spAutoFit/>
          </a:bodyPr>
          <a:lstStyle/>
          <a:p>
            <a:pPr marL="228600" indent="-228600">
              <a:spcBef>
                <a:spcPts val="600"/>
              </a:spcBef>
              <a:buClr>
                <a:schemeClr val="accent1"/>
              </a:buClr>
              <a:buFont typeface="Arial" panose="020B0604020202020204" pitchFamily="34" charset="0"/>
              <a:buChar char="•"/>
            </a:pPr>
            <a:r>
              <a:rPr lang="en-US" sz="2400" dirty="0">
                <a:solidFill>
                  <a:schemeClr val="tx1">
                    <a:lumMod val="85000"/>
                    <a:lumOff val="15000"/>
                  </a:schemeClr>
                </a:solidFill>
              </a:rPr>
              <a:t>Old UI</a:t>
            </a:r>
          </a:p>
        </p:txBody>
      </p:sp>
      <p:pic>
        <p:nvPicPr>
          <p:cNvPr id="5" name="Picture 4">
            <a:extLst>
              <a:ext uri="{FF2B5EF4-FFF2-40B4-BE49-F238E27FC236}">
                <a16:creationId xmlns:a16="http://schemas.microsoft.com/office/drawing/2014/main" id="{037663E8-E7C5-42F0-AC47-EC7110377981}"/>
              </a:ext>
            </a:extLst>
          </p:cNvPr>
          <p:cNvPicPr>
            <a:picLocks noChangeAspect="1"/>
          </p:cNvPicPr>
          <p:nvPr/>
        </p:nvPicPr>
        <p:blipFill>
          <a:blip r:embed="rId2"/>
          <a:stretch>
            <a:fillRect/>
          </a:stretch>
        </p:blipFill>
        <p:spPr>
          <a:xfrm>
            <a:off x="1457908" y="1259851"/>
            <a:ext cx="6228184" cy="3453543"/>
          </a:xfrm>
          <a:prstGeom prst="rect">
            <a:avLst/>
          </a:prstGeom>
          <a:ln>
            <a:solidFill>
              <a:schemeClr val="accent1"/>
            </a:solidFill>
          </a:ln>
        </p:spPr>
      </p:pic>
      <p:sp>
        <p:nvSpPr>
          <p:cNvPr id="6" name="Rectangle 5">
            <a:extLst>
              <a:ext uri="{FF2B5EF4-FFF2-40B4-BE49-F238E27FC236}">
                <a16:creationId xmlns:a16="http://schemas.microsoft.com/office/drawing/2014/main" id="{2D29961A-8D57-4154-BAA8-CD4637C3CCE7}"/>
              </a:ext>
            </a:extLst>
          </p:cNvPr>
          <p:cNvSpPr/>
          <p:nvPr/>
        </p:nvSpPr>
        <p:spPr>
          <a:xfrm>
            <a:off x="2627784" y="1244483"/>
            <a:ext cx="3096344" cy="303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5E021B1-F1AA-4011-B9FF-479B45668830}"/>
              </a:ext>
            </a:extLst>
          </p:cNvPr>
          <p:cNvSpPr/>
          <p:nvPr/>
        </p:nvSpPr>
        <p:spPr>
          <a:xfrm flipH="1">
            <a:off x="5852776" y="1229115"/>
            <a:ext cx="504056" cy="30378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27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922B7F-BAEC-445E-9C08-F94F63F5CA0F}"/>
              </a:ext>
            </a:extLst>
          </p:cNvPr>
          <p:cNvSpPr>
            <a:spLocks noGrp="1"/>
          </p:cNvSpPr>
          <p:nvPr>
            <p:ph type="subTitle" idx="1"/>
          </p:nvPr>
        </p:nvSpPr>
        <p:spPr>
          <a:xfrm>
            <a:off x="2987824" y="1653850"/>
            <a:ext cx="3240360" cy="557859"/>
          </a:xfrm>
        </p:spPr>
        <p:txBody>
          <a:bodyPr>
            <a:normAutofit/>
          </a:bodyPr>
          <a:lstStyle/>
          <a:p>
            <a:r>
              <a:rPr lang="en-US" dirty="0"/>
              <a:t>xxx@exlibrisgroup.com</a:t>
            </a:r>
          </a:p>
        </p:txBody>
      </p:sp>
    </p:spTree>
    <p:extLst>
      <p:ext uri="{BB962C8B-B14F-4D97-AF65-F5344CB8AC3E}">
        <p14:creationId xmlns:p14="http://schemas.microsoft.com/office/powerpoint/2010/main" val="335285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Changes to the User Interface – Navigation Bar</a:t>
            </a:r>
          </a:p>
        </p:txBody>
      </p:sp>
      <p:sp>
        <p:nvSpPr>
          <p:cNvPr id="4" name="Rectangle 3">
            <a:extLst>
              <a:ext uri="{FF2B5EF4-FFF2-40B4-BE49-F238E27FC236}">
                <a16:creationId xmlns:a16="http://schemas.microsoft.com/office/drawing/2014/main" id="{69DD95DE-92D8-4AD9-99C3-C27700D3B0DC}"/>
              </a:ext>
            </a:extLst>
          </p:cNvPr>
          <p:cNvSpPr/>
          <p:nvPr/>
        </p:nvSpPr>
        <p:spPr>
          <a:xfrm>
            <a:off x="359532" y="711545"/>
            <a:ext cx="8424936" cy="461665"/>
          </a:xfrm>
          <a:prstGeom prst="rect">
            <a:avLst/>
          </a:prstGeom>
        </p:spPr>
        <p:txBody>
          <a:bodyPr wrap="square">
            <a:spAutoFit/>
          </a:bodyPr>
          <a:lstStyle/>
          <a:p>
            <a:pPr marL="228600" indent="-228600">
              <a:spcBef>
                <a:spcPts val="600"/>
              </a:spcBef>
              <a:buClr>
                <a:schemeClr val="accent1"/>
              </a:buClr>
              <a:buFont typeface="Arial" panose="020B0604020202020204" pitchFamily="34" charset="0"/>
              <a:buChar char="•"/>
            </a:pPr>
            <a:r>
              <a:rPr lang="en-US" sz="2400" dirty="0">
                <a:solidFill>
                  <a:schemeClr val="tx1">
                    <a:lumMod val="85000"/>
                    <a:lumOff val="15000"/>
                  </a:schemeClr>
                </a:solidFill>
              </a:rPr>
              <a:t>New UI</a:t>
            </a:r>
          </a:p>
        </p:txBody>
      </p:sp>
      <p:pic>
        <p:nvPicPr>
          <p:cNvPr id="5" name="Picture 4">
            <a:extLst>
              <a:ext uri="{FF2B5EF4-FFF2-40B4-BE49-F238E27FC236}">
                <a16:creationId xmlns:a16="http://schemas.microsoft.com/office/drawing/2014/main" id="{B036AE56-B60D-45BE-900E-F852F32407E1}"/>
              </a:ext>
            </a:extLst>
          </p:cNvPr>
          <p:cNvPicPr>
            <a:picLocks noChangeAspect="1"/>
          </p:cNvPicPr>
          <p:nvPr/>
        </p:nvPicPr>
        <p:blipFill>
          <a:blip r:embed="rId2"/>
          <a:stretch>
            <a:fillRect/>
          </a:stretch>
        </p:blipFill>
        <p:spPr>
          <a:xfrm>
            <a:off x="1313892" y="1377231"/>
            <a:ext cx="6516216" cy="3424626"/>
          </a:xfrm>
          <a:prstGeom prst="rect">
            <a:avLst/>
          </a:prstGeom>
          <a:ln>
            <a:solidFill>
              <a:schemeClr val="accent1"/>
            </a:solidFill>
          </a:ln>
        </p:spPr>
      </p:pic>
      <p:sp>
        <p:nvSpPr>
          <p:cNvPr id="6" name="Rectangle 5">
            <a:extLst>
              <a:ext uri="{FF2B5EF4-FFF2-40B4-BE49-F238E27FC236}">
                <a16:creationId xmlns:a16="http://schemas.microsoft.com/office/drawing/2014/main" id="{52987699-8CCB-4591-9659-EB74AD0EC092}"/>
              </a:ext>
            </a:extLst>
          </p:cNvPr>
          <p:cNvSpPr/>
          <p:nvPr/>
        </p:nvSpPr>
        <p:spPr>
          <a:xfrm>
            <a:off x="1259632" y="1635646"/>
            <a:ext cx="576064" cy="3166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2DA4D84-E0FD-477C-81FE-06582FC68A88}"/>
              </a:ext>
            </a:extLst>
          </p:cNvPr>
          <p:cNvSpPr/>
          <p:nvPr/>
        </p:nvSpPr>
        <p:spPr>
          <a:xfrm rot="10800000" flipH="1">
            <a:off x="611560" y="3066857"/>
            <a:ext cx="504056" cy="30378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17777"/>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Ex_Libris_2020">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18805</TotalTime>
  <Words>2328</Words>
  <Application>Microsoft Office PowerPoint</Application>
  <PresentationFormat>On-screen Show (16:9)</PresentationFormat>
  <Paragraphs>293</Paragraphs>
  <Slides>80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80</vt:i4>
      </vt:variant>
    </vt:vector>
  </HeadingPairs>
  <TitlesOfParts>
    <vt:vector size="85" baseType="lpstr">
      <vt:lpstr>Arial</vt:lpstr>
      <vt:lpstr>Calibri</vt:lpstr>
      <vt:lpstr>Calibri Light</vt:lpstr>
      <vt:lpstr>IGeLU_2016_16X9 (1)</vt:lpstr>
      <vt:lpstr>Ex_Libris_2020</vt:lpstr>
      <vt:lpstr>PowerPoint Presentation</vt:lpstr>
      <vt:lpstr>PowerPoint Presentation</vt:lpstr>
      <vt:lpstr>Introduction</vt:lpstr>
      <vt:lpstr>Introduction </vt:lpstr>
      <vt:lpstr>Introduction </vt:lpstr>
      <vt:lpstr>Changes to the User Interface</vt:lpstr>
      <vt:lpstr>Changes to the User Interface – Navigation Bar</vt:lpstr>
      <vt:lpstr>Changes to the User Interface – Navigation Bar</vt:lpstr>
      <vt:lpstr>Changes to the User Interface – Navigation Bar</vt:lpstr>
      <vt:lpstr>Changes to the User Interface – Persistent Search</vt:lpstr>
      <vt:lpstr>Changes to the User Interface – Persistent Search</vt:lpstr>
      <vt:lpstr>Changes to the User Interface – Persistent Search</vt:lpstr>
      <vt:lpstr>Changes to the User Interface – Configuration Navigation</vt:lpstr>
      <vt:lpstr>Changes to the User Interface – Configuration Navigation</vt:lpstr>
      <vt:lpstr>Changes to the User Interface – Configuration Navigation</vt:lpstr>
      <vt:lpstr>Changes to the User Interface – Improved Quick Links</vt:lpstr>
      <vt:lpstr>Changes to the User Interface – Improved Quick Links</vt:lpstr>
      <vt:lpstr>Changes to the User Interface – Improved Quick Links</vt:lpstr>
      <vt:lpstr>Changes to the User Interface – Improved Quick Links</vt:lpstr>
      <vt:lpstr>Changes to the User Interface – Order of Links and Icons</vt:lpstr>
      <vt:lpstr>Changes to the User Interface – Order of Links and Icons</vt:lpstr>
      <vt:lpstr>Changes to the User Interface – Order of Links and Icons</vt:lpstr>
      <vt:lpstr>Changes to the User Interface – Order of Links and Icons</vt:lpstr>
      <vt:lpstr>Changes to the User Interface – Order of Links and Icons</vt:lpstr>
      <vt:lpstr>Changes to the User Interface – Summary Section</vt:lpstr>
      <vt:lpstr>Changes to the User Interface – Summary Section</vt:lpstr>
      <vt:lpstr>Changes to the User Interface – Summary Section</vt:lpstr>
      <vt:lpstr>Changes to the User Interface – Task List Panel</vt:lpstr>
      <vt:lpstr>Changes to the User Interface – Task List Panel</vt:lpstr>
      <vt:lpstr>Changes to the User Interface – Task List Panel</vt:lpstr>
      <vt:lpstr>Collapse and Expand the Main Menu Navigation Panel</vt:lpstr>
      <vt:lpstr>Collapse and Expand the Main Menu Navigation Panel</vt:lpstr>
      <vt:lpstr>Collapse and Expand the Main Menu Navigation Panel</vt:lpstr>
      <vt:lpstr>Collapse and Expand the Main Menu Navigation Panel</vt:lpstr>
      <vt:lpstr>Collapse and Expand the Main Menu Navigation Panel</vt:lpstr>
      <vt:lpstr>Collapse and Expand the Main Menu Navigation Panel</vt:lpstr>
      <vt:lpstr>Collapse and Expand the Main Menu Navigation Panel</vt:lpstr>
      <vt:lpstr>Access to Alma Configurations</vt:lpstr>
      <vt:lpstr>Access to Alma Configurations</vt:lpstr>
      <vt:lpstr>Access to Alma Configurations</vt:lpstr>
      <vt:lpstr>Access to Alma Configurations</vt:lpstr>
      <vt:lpstr>Access to Alma Configurations</vt:lpstr>
      <vt:lpstr>Access to Alma Configurations</vt:lpstr>
      <vt:lpstr>Quick Links Improvements – Creating Quick Links</vt:lpstr>
      <vt:lpstr>Quick Links Improvements – Creating Quick Links</vt:lpstr>
      <vt:lpstr>Quick Links Improvements – Creating Quick Links</vt:lpstr>
      <vt:lpstr>Quick Links Improvements – Creating Quick Links</vt:lpstr>
      <vt:lpstr>Quick Links Improvements – Creating Quick Links</vt:lpstr>
      <vt:lpstr>Quick Links Improvements – Creating Quick Links</vt:lpstr>
      <vt:lpstr>Quick Links Improvements – Using Quick Links </vt:lpstr>
      <vt:lpstr>Quick Links Improvements – Using Quick Links</vt:lpstr>
      <vt:lpstr>Quick Links Improvements – Using Quick Links</vt:lpstr>
      <vt:lpstr>Quick Links Improvements – Using Quick Links</vt:lpstr>
      <vt:lpstr>Quick Links Improvements – Using Quick Links</vt:lpstr>
      <vt:lpstr>Quick Links Improvements – Using Quick Links</vt:lpstr>
      <vt:lpstr>Quick Links Improvements – Using Quick Links</vt:lpstr>
      <vt:lpstr>Customizing Main Menu Links</vt:lpstr>
      <vt:lpstr>Customizing Main Menu Links</vt:lpstr>
      <vt:lpstr>Customizing Main Menu Links</vt:lpstr>
      <vt:lpstr>Customizing Main Menu Links</vt:lpstr>
      <vt:lpstr>Customizing Main Menu Links</vt:lpstr>
      <vt:lpstr>Customizing Main Menu Links</vt:lpstr>
      <vt:lpstr>Customizing Main Menu Links</vt:lpstr>
      <vt:lpstr>Customizing Main Menu Links</vt:lpstr>
      <vt:lpstr>Customizing Main Menu Icons</vt:lpstr>
      <vt:lpstr>Customizing Main Menu Icons</vt:lpstr>
      <vt:lpstr>Customizing Main Menu Icons</vt:lpstr>
      <vt:lpstr>Customizing Main Menu Icons</vt:lpstr>
      <vt:lpstr>Customizing Main Menu Icons</vt:lpstr>
      <vt:lpstr>Customizing Main Menu Icons</vt:lpstr>
      <vt:lpstr>Customizing Main Menu Icons</vt:lpstr>
      <vt:lpstr>Automatic adjustment for resolution</vt:lpstr>
      <vt:lpstr>Automatic adjustment for resolution</vt:lpstr>
      <vt:lpstr>Automatic adjustment for resolution</vt:lpstr>
      <vt:lpstr>Automatic adjustment for resolution</vt:lpstr>
      <vt:lpstr>Automatic adjustment for resolution</vt:lpstr>
      <vt:lpstr>Automatic adjustment for resolution</vt:lpstr>
      <vt:lpstr>Automatic adjustment for resolution</vt:lpstr>
      <vt:lpstr>Automatic adjustment for resolution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1793</cp:revision>
  <dcterms:created xsi:type="dcterms:W3CDTF">2017-01-02T15:10:30Z</dcterms:created>
  <dcterms:modified xsi:type="dcterms:W3CDTF">2021-01-11T07:25:21Z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